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767"/>
    <a:srgbClr val="81B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3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7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6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2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8261-69C6-442F-A34E-CD15C3BBC2F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FBC8-7503-4ABD-9990-CBF08C35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Sq9iki0Ebo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rdfAV08eIc?start=79&amp;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52A8-BCC4-4A9D-FD92-6CCC9DD00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On the importance of compulsory retirement for professional baseball umpires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941D9-687A-0B8F-F553-3AA5FAECF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US" dirty="0"/>
              <a:t>Riley Post</a:t>
            </a:r>
          </a:p>
        </p:txBody>
      </p:sp>
    </p:spTree>
    <p:extLst>
      <p:ext uri="{BB962C8B-B14F-4D97-AF65-F5344CB8AC3E}">
        <p14:creationId xmlns:p14="http://schemas.microsoft.com/office/powerpoint/2010/main" val="97395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58CF1-C20C-96E6-78E7-44F31C30777B}"/>
              </a:ext>
            </a:extLst>
          </p:cNvPr>
          <p:cNvSpPr txBox="1"/>
          <p:nvPr/>
        </p:nvSpPr>
        <p:spPr>
          <a:xfrm>
            <a:off x="2693141" y="125080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Consistent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62FBC-A490-548E-1165-910E552A9E8D}"/>
              </a:ext>
            </a:extLst>
          </p:cNvPr>
          <p:cNvSpPr txBox="1"/>
          <p:nvPr/>
        </p:nvSpPr>
        <p:spPr>
          <a:xfrm>
            <a:off x="5669809" y="11582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Not Consistent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7425F-E7C8-977B-FF16-CA639E18140B}"/>
              </a:ext>
            </a:extLst>
          </p:cNvPr>
          <p:cNvSpPr txBox="1"/>
          <p:nvPr/>
        </p:nvSpPr>
        <p:spPr>
          <a:xfrm rot="16200000">
            <a:off x="1318149" y="4561672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Not Accurate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59810-D53D-25AB-3BF2-4BC276DB7F12}"/>
              </a:ext>
            </a:extLst>
          </p:cNvPr>
          <p:cNvSpPr txBox="1"/>
          <p:nvPr/>
        </p:nvSpPr>
        <p:spPr>
          <a:xfrm rot="16200000">
            <a:off x="1318150" y="1861369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Accurate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065BC1-C2A7-09DE-3C8E-28BCB8DC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96" y="700600"/>
            <a:ext cx="1986076" cy="2659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0397C5-2ADB-3B1C-517D-E79A3092D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628" y="700600"/>
            <a:ext cx="1986076" cy="27146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E89CD2-93ED-83C5-8CDC-72B82FAD7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867" y="3497685"/>
            <a:ext cx="2082505" cy="2714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25DE44-6F88-E986-5D56-AD8CEFBCC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628" y="3497685"/>
            <a:ext cx="1948585" cy="27146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A50D41-FF1F-E4A7-0F16-40ECD3B168E7}"/>
              </a:ext>
            </a:extLst>
          </p:cNvPr>
          <p:cNvSpPr txBox="1"/>
          <p:nvPr/>
        </p:nvSpPr>
        <p:spPr>
          <a:xfrm>
            <a:off x="718842" y="639044"/>
            <a:ext cx="24962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missed call and it was borderline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0803AC-160B-F2DD-D744-01B3EF4959B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215050" y="962210"/>
            <a:ext cx="566127" cy="6289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BE9209-5FA0-3066-59C6-5793A8D7078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3291086" y="3291044"/>
            <a:ext cx="926244" cy="7772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BE7D6F-875E-3FC4-9601-543C287DAC48}"/>
              </a:ext>
            </a:extLst>
          </p:cNvPr>
          <p:cNvSpPr txBox="1"/>
          <p:nvPr/>
        </p:nvSpPr>
        <p:spPr>
          <a:xfrm>
            <a:off x="466784" y="2967878"/>
            <a:ext cx="28243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</a:t>
            </a:r>
            <a:r>
              <a:rPr lang="en-US" dirty="0">
                <a:solidFill>
                  <a:srgbClr val="FB6767"/>
                </a:solidFill>
              </a:rPr>
              <a:t>strikes</a:t>
            </a:r>
            <a:r>
              <a:rPr lang="en-US" dirty="0"/>
              <a:t> that were consistently called </a:t>
            </a:r>
            <a:r>
              <a:rPr lang="en-US" dirty="0">
                <a:solidFill>
                  <a:srgbClr val="81B888"/>
                </a:solidFill>
              </a:rPr>
              <a:t>balls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C4371-9DE2-A946-00CC-56EBC51EC19F}"/>
              </a:ext>
            </a:extLst>
          </p:cNvPr>
          <p:cNvSpPr txBox="1"/>
          <p:nvPr/>
        </p:nvSpPr>
        <p:spPr>
          <a:xfrm>
            <a:off x="9056064" y="906831"/>
            <a:ext cx="24962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Called </a:t>
            </a:r>
            <a:r>
              <a:rPr lang="en-US" dirty="0">
                <a:solidFill>
                  <a:srgbClr val="81B888"/>
                </a:solidFill>
              </a:rPr>
              <a:t>balls</a:t>
            </a:r>
            <a:r>
              <a:rPr lang="en-US" dirty="0"/>
              <a:t> that were closer to the plate than called </a:t>
            </a:r>
            <a:r>
              <a:rPr lang="en-US" dirty="0">
                <a:solidFill>
                  <a:srgbClr val="FB6767"/>
                </a:solidFill>
              </a:rPr>
              <a:t>strikes</a:t>
            </a:r>
          </a:p>
        </p:txBody>
      </p:sp>
      <p:pic>
        <p:nvPicPr>
          <p:cNvPr id="2052" name="Picture 4" descr="🤦🏼 Person Facepalming Emoji with Medium-Light Skin Tone Meaning">
            <a:extLst>
              <a:ext uri="{FF2B5EF4-FFF2-40B4-BE49-F238E27FC236}">
                <a16:creationId xmlns:a16="http://schemas.microsoft.com/office/drawing/2014/main" id="{E402BD14-CEDC-10FD-978C-9CB6D6CA6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288" y="4049771"/>
            <a:ext cx="1537447" cy="15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5A5DAE-B849-8BF1-D7A3-171E8F5DD6B6}"/>
              </a:ext>
            </a:extLst>
          </p:cNvPr>
          <p:cNvCxnSpPr>
            <a:cxnSpLocks/>
          </p:cNvCxnSpPr>
          <p:nvPr/>
        </p:nvCxnSpPr>
        <p:spPr>
          <a:xfrm flipH="1" flipV="1">
            <a:off x="8211127" y="4350327"/>
            <a:ext cx="1192986" cy="4575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402ED7C-8E35-C1BB-29C3-45D4487797D4}"/>
              </a:ext>
            </a:extLst>
          </p:cNvPr>
          <p:cNvCxnSpPr>
            <a:cxnSpLocks/>
          </p:cNvCxnSpPr>
          <p:nvPr/>
        </p:nvCxnSpPr>
        <p:spPr>
          <a:xfrm flipH="1">
            <a:off x="7139709" y="4789055"/>
            <a:ext cx="2264404" cy="2387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869671-D12D-DD1A-3268-D44C41308585}"/>
              </a:ext>
            </a:extLst>
          </p:cNvPr>
          <p:cNvCxnSpPr>
            <a:cxnSpLocks/>
          </p:cNvCxnSpPr>
          <p:nvPr/>
        </p:nvCxnSpPr>
        <p:spPr>
          <a:xfrm flipH="1">
            <a:off x="8357304" y="4789055"/>
            <a:ext cx="1046809" cy="669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662284-BDB7-1410-88BD-32397D4E5F66}"/>
              </a:ext>
            </a:extLst>
          </p:cNvPr>
          <p:cNvCxnSpPr>
            <a:cxnSpLocks/>
          </p:cNvCxnSpPr>
          <p:nvPr/>
        </p:nvCxnSpPr>
        <p:spPr>
          <a:xfrm flipH="1">
            <a:off x="6918036" y="4789055"/>
            <a:ext cx="2486077" cy="8166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3DEE2F49-AB7A-EB91-A1F5-1675877D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381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33FF9-9CDF-8093-B731-A57C4A809A7A}"/>
              </a:ext>
            </a:extLst>
          </p:cNvPr>
          <p:cNvSpPr txBox="1"/>
          <p:nvPr/>
        </p:nvSpPr>
        <p:spPr>
          <a:xfrm>
            <a:off x="278376" y="187735"/>
            <a:ext cx="4303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Perfection has happened once</a:t>
            </a:r>
          </a:p>
        </p:txBody>
      </p:sp>
    </p:spTree>
    <p:extLst>
      <p:ext uri="{BB962C8B-B14F-4D97-AF65-F5344CB8AC3E}">
        <p14:creationId xmlns:p14="http://schemas.microsoft.com/office/powerpoint/2010/main" val="393511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8666-009E-F8F2-6851-6E2D4F98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2766218"/>
            <a:ext cx="11582400" cy="1325563"/>
          </a:xfrm>
        </p:spPr>
        <p:txBody>
          <a:bodyPr>
            <a:normAutofit/>
          </a:bodyPr>
          <a:lstStyle/>
          <a:p>
            <a:r>
              <a:rPr lang="en-US" dirty="0"/>
              <a:t>Does anything interesting appear if we look at the data from the 2430 games played in 2023?</a:t>
            </a:r>
          </a:p>
        </p:txBody>
      </p:sp>
    </p:spTree>
    <p:extLst>
      <p:ext uri="{BB962C8B-B14F-4D97-AF65-F5344CB8AC3E}">
        <p14:creationId xmlns:p14="http://schemas.microsoft.com/office/powerpoint/2010/main" val="136877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5CCB6-4521-959D-F4FC-160D409C8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89" y="0"/>
            <a:ext cx="8157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1B5AB-9A8D-46B6-8273-CC7A98E7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89" y="0"/>
            <a:ext cx="8157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2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4D8566-3273-6FB3-F72E-1F255BFD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89" y="0"/>
            <a:ext cx="8157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275671-DD61-08DD-966F-644AA56E6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89" y="0"/>
            <a:ext cx="8157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AADDC-C0FF-A6D9-165A-A91DBDF3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89" y="0"/>
            <a:ext cx="8157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AADDC-C0FF-A6D9-165A-A91DBDF3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89" y="0"/>
            <a:ext cx="81576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19C99C-C5F8-ED1D-FD99-0F05343B4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23" t="2185" r="44154" b="65266"/>
          <a:stretch/>
        </p:blipFill>
        <p:spPr>
          <a:xfrm>
            <a:off x="8474729" y="1080655"/>
            <a:ext cx="390278" cy="3694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B44AEB-83FF-D3D1-C9DC-226851DB77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88" t="3359" r="45765" b="69033"/>
          <a:stretch/>
        </p:blipFill>
        <p:spPr>
          <a:xfrm>
            <a:off x="3170788" y="5735781"/>
            <a:ext cx="467796" cy="4368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4935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894F-C038-ACA7-8004-D89660D7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Despite the inconsistency do umpires tend to favor the home team?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992B2-46FC-59A8-EEE5-D64BEB69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06" y="4419871"/>
            <a:ext cx="7517905" cy="1200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8D6E53A-29B2-712B-5B74-9515948335F4}"/>
              </a:ext>
            </a:extLst>
          </p:cNvPr>
          <p:cNvSpPr/>
          <p:nvPr/>
        </p:nvSpPr>
        <p:spPr>
          <a:xfrm>
            <a:off x="4481946" y="4939884"/>
            <a:ext cx="1123950" cy="552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14178-FC4D-0635-4405-F0F59893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45" y="2305896"/>
            <a:ext cx="4278923" cy="1498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B9A152-98DB-1C49-4EF3-2962F4D98EBC}"/>
              </a:ext>
            </a:extLst>
          </p:cNvPr>
          <p:cNvSpPr txBox="1"/>
          <p:nvPr/>
        </p:nvSpPr>
        <p:spPr>
          <a:xfrm>
            <a:off x="6474691" y="2085095"/>
            <a:ext cx="3833091" cy="92333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can separate all the (+) favor values and (-) values and compare the means via Wilcoxon Ranked Sum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FF866A-FAC6-714F-0EFC-2E4B2CD571B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315691" y="2546760"/>
            <a:ext cx="2159000" cy="63194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07DBBC-9562-6F54-968C-1880D2943474}"/>
              </a:ext>
            </a:extLst>
          </p:cNvPr>
          <p:cNvSpPr txBox="1"/>
          <p:nvPr/>
        </p:nvSpPr>
        <p:spPr>
          <a:xfrm>
            <a:off x="6784109" y="5773612"/>
            <a:ext cx="3833091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Not enough evidence to say that the umpires are favoring the home team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B8BA58-05D8-F2D7-577A-A5A509619B76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5486400" y="5602467"/>
            <a:ext cx="1297709" cy="4943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5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0371A-3154-CFAA-68C6-1FA6F0FF7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20" y="98058"/>
            <a:ext cx="7319960" cy="7319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29E73-CB80-B29B-EAB2-585335E4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refresher</a:t>
            </a:r>
          </a:p>
        </p:txBody>
      </p:sp>
    </p:spTree>
    <p:extLst>
      <p:ext uri="{BB962C8B-B14F-4D97-AF65-F5344CB8AC3E}">
        <p14:creationId xmlns:p14="http://schemas.microsoft.com/office/powerpoint/2010/main" val="75946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Lost Art Of The Ejection… - Press Pros Magazine">
            <a:extLst>
              <a:ext uri="{FF2B5EF4-FFF2-40B4-BE49-F238E27FC236}">
                <a16:creationId xmlns:a16="http://schemas.microsoft.com/office/drawing/2014/main" id="{1AB74FBC-1BBF-67F6-DD9B-FC62FF143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" r="-2" b="3060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t doesn't take much to be ejected from a baseball game">
            <a:extLst>
              <a:ext uri="{FF2B5EF4-FFF2-40B4-BE49-F238E27FC236}">
                <a16:creationId xmlns:a16="http://schemas.microsoft.com/office/drawing/2014/main" id="{30F53891-AC7F-6D81-BAA9-451E2EF5A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jection Inspection: Arizona Diamondbacks Manager Torey Lovullo">
            <a:extLst>
              <a:ext uri="{FF2B5EF4-FFF2-40B4-BE49-F238E27FC236}">
                <a16:creationId xmlns:a16="http://schemas.microsoft.com/office/drawing/2014/main" id="{8E916659-3B5C-E233-B99D-3C3BA69EE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" b="1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8122-4108-D614-BD9A-9A83E3D0A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Thanks!</a:t>
            </a:r>
          </a:p>
        </p:txBody>
      </p:sp>
      <p:pic>
        <p:nvPicPr>
          <p:cNvPr id="5126" name="Picture 6" descr="Baseball ejections: A visual analysis - Beyond the Box Score">
            <a:extLst>
              <a:ext uri="{FF2B5EF4-FFF2-40B4-BE49-F238E27FC236}">
                <a16:creationId xmlns:a16="http://schemas.microsoft.com/office/drawing/2014/main" id="{E257D55D-F6C3-9B86-C403-158525B89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b="14044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0371A-3154-CFAA-68C6-1FA6F0FF7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20" y="98058"/>
            <a:ext cx="7319960" cy="7319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29E73-CB80-B29B-EAB2-585335E4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refresher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E0658-F369-A11B-9697-0A9639D20F01}"/>
              </a:ext>
            </a:extLst>
          </p:cNvPr>
          <p:cNvSpPr/>
          <p:nvPr/>
        </p:nvSpPr>
        <p:spPr>
          <a:xfrm>
            <a:off x="6320857" y="2921113"/>
            <a:ext cx="1012272" cy="1866040"/>
          </a:xfrm>
          <a:prstGeom prst="rect">
            <a:avLst/>
          </a:prstGeom>
          <a:solidFill>
            <a:schemeClr val="accent5">
              <a:alpha val="62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D3657-D5A2-F1E0-88A7-CF92F9D60A66}"/>
              </a:ext>
            </a:extLst>
          </p:cNvPr>
          <p:cNvSpPr txBox="1"/>
          <p:nvPr/>
        </p:nvSpPr>
        <p:spPr>
          <a:xfrm>
            <a:off x="6428699" y="3105834"/>
            <a:ext cx="796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Strike Zone</a:t>
            </a:r>
          </a:p>
        </p:txBody>
      </p:sp>
    </p:spTree>
    <p:extLst>
      <p:ext uri="{BB962C8B-B14F-4D97-AF65-F5344CB8AC3E}">
        <p14:creationId xmlns:p14="http://schemas.microsoft.com/office/powerpoint/2010/main" val="365366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0371A-3154-CFAA-68C6-1FA6F0FF7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20" y="98058"/>
            <a:ext cx="7319960" cy="7319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29E73-CB80-B29B-EAB2-585335E4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022"/>
            <a:ext cx="10515600" cy="1325563"/>
          </a:xfrm>
        </p:spPr>
        <p:txBody>
          <a:bodyPr/>
          <a:lstStyle/>
          <a:p>
            <a:r>
              <a:rPr lang="en-US" dirty="0"/>
              <a:t>For a long time, umpires were instructed to “watch the slot”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EA9D6-FC2C-5CFD-BC90-806890B1FF33}"/>
              </a:ext>
            </a:extLst>
          </p:cNvPr>
          <p:cNvSpPr/>
          <p:nvPr/>
        </p:nvSpPr>
        <p:spPr>
          <a:xfrm>
            <a:off x="5297864" y="2921113"/>
            <a:ext cx="798136" cy="1594326"/>
          </a:xfrm>
          <a:prstGeom prst="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394E3-047A-EABD-4952-D0D66352C30A}"/>
              </a:ext>
            </a:extLst>
          </p:cNvPr>
          <p:cNvSpPr txBox="1"/>
          <p:nvPr/>
        </p:nvSpPr>
        <p:spPr>
          <a:xfrm>
            <a:off x="5404701" y="3533610"/>
            <a:ext cx="239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</a:t>
            </a:r>
          </a:p>
        </p:txBody>
      </p:sp>
    </p:spTree>
    <p:extLst>
      <p:ext uri="{BB962C8B-B14F-4D97-AF65-F5344CB8AC3E}">
        <p14:creationId xmlns:p14="http://schemas.microsoft.com/office/powerpoint/2010/main" val="357486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8666-009E-F8F2-6851-6E2D4F98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56" y="2766218"/>
            <a:ext cx="10515600" cy="1325563"/>
          </a:xfrm>
        </p:spPr>
        <p:txBody>
          <a:bodyPr/>
          <a:lstStyle/>
          <a:p>
            <a:r>
              <a:rPr lang="en-US" dirty="0"/>
              <a:t>This positioning can make it difficult for umpires to see outside pitches</a:t>
            </a:r>
          </a:p>
        </p:txBody>
      </p:sp>
    </p:spTree>
    <p:extLst>
      <p:ext uri="{BB962C8B-B14F-4D97-AF65-F5344CB8AC3E}">
        <p14:creationId xmlns:p14="http://schemas.microsoft.com/office/powerpoint/2010/main" val="157995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(8/20) Umpire Angel Hernandez missed 22 calls in the #Giants #Braves game #mlb #baseball">
            <a:hlinkClick r:id="" action="ppaction://media"/>
            <a:extLst>
              <a:ext uri="{FF2B5EF4-FFF2-40B4-BE49-F238E27FC236}">
                <a16:creationId xmlns:a16="http://schemas.microsoft.com/office/drawing/2014/main" id="{9E50795B-2E4F-7DC8-E0B6-974349C996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35315" y="260362"/>
            <a:ext cx="3521370" cy="623251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383247-0C58-78E0-8FAB-BCEFB14E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5AAC6-4F23-F4F6-8001-C5E892CFBB89}"/>
              </a:ext>
            </a:extLst>
          </p:cNvPr>
          <p:cNvSpPr txBox="1"/>
          <p:nvPr/>
        </p:nvSpPr>
        <p:spPr>
          <a:xfrm>
            <a:off x="8287871" y="672353"/>
            <a:ext cx="2864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Watch how the umpire sets up in the slot and doesn’t adjust to the pitch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12A6A-BD14-E565-700F-7E4006C19055}"/>
              </a:ext>
            </a:extLst>
          </p:cNvPr>
          <p:cNvSpPr txBox="1"/>
          <p:nvPr/>
        </p:nvSpPr>
        <p:spPr>
          <a:xfrm>
            <a:off x="8287871" y="4565481"/>
            <a:ext cx="286422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Major league pitchers can hit any spot so once they know that the outside is in play, they will pitch there all game</a:t>
            </a:r>
          </a:p>
        </p:txBody>
      </p:sp>
    </p:spTree>
    <p:extLst>
      <p:ext uri="{BB962C8B-B14F-4D97-AF65-F5344CB8AC3E}">
        <p14:creationId xmlns:p14="http://schemas.microsoft.com/office/powerpoint/2010/main" val="14565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Umpire calls a perfect game in the World Series, a breakdown">
            <a:hlinkClick r:id="" action="ppaction://media"/>
            <a:extLst>
              <a:ext uri="{FF2B5EF4-FFF2-40B4-BE49-F238E27FC236}">
                <a16:creationId xmlns:a16="http://schemas.microsoft.com/office/drawing/2014/main" id="{F5D721F5-6894-E698-C11F-FA6498A803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1724" y="697634"/>
            <a:ext cx="9668552" cy="54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8410-BEF9-E454-216B-2E9D36F5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2015 UmpScorecards.com has held umpires accountable for their 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64CCF-7415-BE43-133A-721315A1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3111" cy="4351338"/>
          </a:xfrm>
        </p:spPr>
        <p:txBody>
          <a:bodyPr/>
          <a:lstStyle/>
          <a:p>
            <a:r>
              <a:rPr lang="en-US" dirty="0"/>
              <a:t>Recording Accuracy to RBSZ</a:t>
            </a:r>
          </a:p>
          <a:p>
            <a:r>
              <a:rPr lang="en-US" dirty="0"/>
              <a:t>Consistency of Effective Strike Zone</a:t>
            </a:r>
          </a:p>
          <a:p>
            <a:r>
              <a:rPr lang="en-US" dirty="0"/>
              <a:t>A season’s worth of this data can:</a:t>
            </a:r>
          </a:p>
          <a:p>
            <a:pPr lvl="1"/>
            <a:r>
              <a:rPr lang="en-US" dirty="0"/>
              <a:t>Help Umpires Improve</a:t>
            </a:r>
          </a:p>
          <a:p>
            <a:pPr lvl="1"/>
            <a:r>
              <a:rPr lang="en-US" dirty="0"/>
              <a:t>Identify the best/worse umps</a:t>
            </a:r>
          </a:p>
          <a:p>
            <a:pPr lvl="1"/>
            <a:r>
              <a:rPr lang="en-US" dirty="0"/>
              <a:t>Help choose post season umps</a:t>
            </a:r>
          </a:p>
          <a:p>
            <a:pPr lvl="1"/>
            <a:r>
              <a:rPr lang="en-US" dirty="0"/>
              <a:t>Provide interesting data for this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A301F-83EE-6466-1E67-AD72409F3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210" y="1894750"/>
            <a:ext cx="4584521" cy="3751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6982A-CCC8-776B-6CFA-C36F15C992EE}"/>
              </a:ext>
            </a:extLst>
          </p:cNvPr>
          <p:cNvSpPr txBox="1"/>
          <p:nvPr/>
        </p:nvSpPr>
        <p:spPr>
          <a:xfrm>
            <a:off x="7167716" y="5658549"/>
            <a:ext cx="462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Cubs Manager, Lou </a:t>
            </a:r>
            <a:r>
              <a:rPr lang="en-US" dirty="0" err="1"/>
              <a:t>Pinella</a:t>
            </a:r>
            <a:r>
              <a:rPr lang="en-US" dirty="0"/>
              <a:t>, kicks hat after being ejected for arguing balls and strikes</a:t>
            </a:r>
          </a:p>
        </p:txBody>
      </p:sp>
    </p:spTree>
    <p:extLst>
      <p:ext uri="{BB962C8B-B14F-4D97-AF65-F5344CB8AC3E}">
        <p14:creationId xmlns:p14="http://schemas.microsoft.com/office/powerpoint/2010/main" val="387645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D07699B-19E0-465D-F98C-F262234B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381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7EE86C-ABDB-1E8A-C626-045C8EC2C5EA}"/>
              </a:ext>
            </a:extLst>
          </p:cNvPr>
          <p:cNvSpPr txBox="1"/>
          <p:nvPr/>
        </p:nvSpPr>
        <p:spPr>
          <a:xfrm>
            <a:off x="395926" y="5335571"/>
            <a:ext cx="32616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% of True Strikes called Strikes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C681F7-F40F-DB3F-15EF-EB3060146FC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657600" y="5520237"/>
            <a:ext cx="1524000" cy="253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33DE25-F106-AD58-4CA8-089EF3F5DFA6}"/>
              </a:ext>
            </a:extLst>
          </p:cNvPr>
          <p:cNvSpPr txBox="1"/>
          <p:nvPr/>
        </p:nvSpPr>
        <p:spPr>
          <a:xfrm>
            <a:off x="8383478" y="5335571"/>
            <a:ext cx="32616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% of True Balls called Balls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5C1843-DBA7-FC9F-9EE7-98D3CA0939D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919274" y="5520237"/>
            <a:ext cx="1464204" cy="253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C3ED94-F979-EB97-A830-AB6851890BF4}"/>
              </a:ext>
            </a:extLst>
          </p:cNvPr>
          <p:cNvSpPr txBox="1"/>
          <p:nvPr/>
        </p:nvSpPr>
        <p:spPr>
          <a:xfrm>
            <a:off x="395926" y="1875194"/>
            <a:ext cx="32616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% of Correctly Called Pitches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CEA4BF-A340-0554-1C84-CCC6298BC48A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657600" y="2059860"/>
            <a:ext cx="645459" cy="3693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3E0E68-624F-DE67-E615-12D8BE4B930E}"/>
              </a:ext>
            </a:extLst>
          </p:cNvPr>
          <p:cNvSpPr txBox="1"/>
          <p:nvPr/>
        </p:nvSpPr>
        <p:spPr>
          <a:xfrm>
            <a:off x="8464161" y="1875194"/>
            <a:ext cx="32616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% of Called Pitches Consistent with Effective SZ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BACB88-62CC-DC1E-65AC-84A92D67B6D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790329" y="2198360"/>
            <a:ext cx="673832" cy="46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7413</TotalTime>
  <Words>276</Words>
  <Application>Microsoft Office PowerPoint</Application>
  <PresentationFormat>Widescreen</PresentationFormat>
  <Paragraphs>36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On the importance of compulsory retirement for professional baseball umpires</vt:lpstr>
      <vt:lpstr>A quick refresher</vt:lpstr>
      <vt:lpstr>A quick refresher</vt:lpstr>
      <vt:lpstr>For a long time, umpires were instructed to “watch the slot”</vt:lpstr>
      <vt:lpstr>This positioning can make it difficult for umpires to see outside pitches</vt:lpstr>
      <vt:lpstr>PowerPoint Presentation</vt:lpstr>
      <vt:lpstr>PowerPoint Presentation</vt:lpstr>
      <vt:lpstr>Since 2015 UmpScorecards.com has held umpires accountable for their antics</vt:lpstr>
      <vt:lpstr>PowerPoint Presentation</vt:lpstr>
      <vt:lpstr>PowerPoint Presentation</vt:lpstr>
      <vt:lpstr>PowerPoint Presentation</vt:lpstr>
      <vt:lpstr>Does anything interesting appear if we look at the data from the 2430 games played in 2023?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Despite the inconsistency do umpires tend to favor the home team?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importance of forced retirement for professional umpires</dc:title>
  <dc:creator>Post, Riley</dc:creator>
  <cp:lastModifiedBy>Post, Riley</cp:lastModifiedBy>
  <cp:revision>6</cp:revision>
  <dcterms:created xsi:type="dcterms:W3CDTF">2023-10-19T17:05:37Z</dcterms:created>
  <dcterms:modified xsi:type="dcterms:W3CDTF">2023-10-24T20:38:59Z</dcterms:modified>
</cp:coreProperties>
</file>