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4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36.jpeg" ContentType="image/jpeg"/>
  <Override PartName="/ppt/media/image20.png" ContentType="image/png"/>
  <Override PartName="/ppt/media/image10.jpeg" ContentType="image/jpeg"/>
  <Override PartName="/ppt/media/image13.png" ContentType="image/png"/>
  <Override PartName="/ppt/media/image22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1.jpeg" ContentType="image/jpeg"/>
  <Override PartName="/ppt/media/image17.png" ContentType="image/png"/>
  <Override PartName="/ppt/media/image26.png" ContentType="image/png"/>
  <Override PartName="/ppt/media/image19.png" ContentType="image/png"/>
  <Override PartName="/ppt/media/image3.jpeg" ContentType="image/jpeg"/>
  <Override PartName="/ppt/media/image31.jpeg" ContentType="image/jpeg"/>
  <Override PartName="/ppt/media/image39.png" ContentType="image/png"/>
  <Override PartName="/ppt/media/image4.png" ContentType="image/png"/>
  <Override PartName="/ppt/media/image33.jpeg" ContentType="image/jpeg"/>
  <Override PartName="/ppt/media/image28.jpeg" ContentType="image/jpeg"/>
  <Override PartName="/ppt/media/image6.png" ContentType="image/png"/>
  <Override PartName="/ppt/media/image35.jpeg" ContentType="image/jpeg"/>
  <Override PartName="/ppt/media/image8.png" ContentType="image/png"/>
  <Override PartName="/ppt/media/image9.jpeg" ContentType="image/jpeg"/>
  <Override PartName="/ppt/media/image12.png" ContentType="image/png"/>
  <Override PartName="/ppt/media/image37.jpeg" ContentType="image/jpeg"/>
  <Override PartName="/ppt/media/image21.png" ContentType="image/png"/>
  <Override PartName="/ppt/media/image30.png" ContentType="image/png"/>
  <Override PartName="/ppt/media/image11.jpeg" ContentType="image/jpeg"/>
  <Override PartName="/ppt/media/image14.png" ContentType="image/png"/>
  <Override PartName="/ppt/media/image23.png" ContentType="image/png"/>
  <Override PartName="/ppt/media/image41.png" ContentType="image/png"/>
  <Override PartName="/ppt/media/image16.png" ContentType="image/png"/>
  <Override PartName="/ppt/media/image18.png" ContentType="image/png"/>
  <Override PartName="/ppt/media/image2.jpeg" ContentType="image/jpeg"/>
  <Override PartName="/ppt/media/image25.jpeg" ContentType="image/jpeg"/>
  <Override PartName="/ppt/media/image27.png" ContentType="image/png"/>
  <Override PartName="/ppt/media/image29.png" ContentType="image/png"/>
  <Override PartName="/ppt/media/image38.png" ContentType="image/png"/>
  <Override PartName="/ppt/media/image32.jpeg" ContentType="image/jpeg"/>
  <Override PartName="/ppt/media/image5.png" ContentType="image/png"/>
  <Override PartName="/ppt/media/image34.jpeg" ContentType="image/jpeg"/>
  <Override PartName="/ppt/media/image7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0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D17151A1-5121-41C1-8111-714111E1517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E19131-2181-4111-A1E1-71E121E1C17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81D1C1-71F1-41E1-A121-51115191614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B14171-E1A1-4131-B181-3121113171F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C1A1C1-4101-4111-B121-C1E1C141A1D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31C161-11D1-4121-8181-B101419191E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D131E1-21D1-41C1-B151-81712181D1A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51F191-E111-4131-91E1-0161D11141F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8191E1-C1F1-41E1-91D1-F1A1811171E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C18121-2191-4171-A151-31A19161713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400">
                <a:solidFill>
                  <a:srgbClr val="000000"/>
                </a:solidFill>
                <a:latin typeface="Arial"/>
                <a:ea typeface="ＭＳ Ｐゴシック"/>
              </a:rPr>
              <a:t>Similar Organizations’ Annual Cost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National Society of Professional Engineers – $220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American Economic Association – $70–$95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American Institute of CPAs – $200–$395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 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MEMBERSHIP IN THE AMERICAN STATISTICAL ASSOCIATION: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Regular – $160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Post-graduate – $55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Student – $15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 </a:t>
            </a:r>
            <a:endParaRPr/>
          </a:p>
          <a:p>
            <a:r>
              <a:rPr i="1" lang="en-US" sz="2400">
                <a:solidFill>
                  <a:srgbClr val="000000"/>
                </a:solidFill>
                <a:latin typeface="Arial"/>
                <a:ea typeface="ＭＳ Ｐゴシック"/>
              </a:rPr>
              <a:t>www.amstat.org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Click on Membership</a:t>
            </a:r>
            <a:endParaRPr/>
          </a:p>
          <a:p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713161-B1B1-4171-9101-31116181316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STAT</a:t>
            </a:r>
            <a:r>
              <a:rPr i="1" lang="en-US" sz="2400">
                <a:solidFill>
                  <a:srgbClr val="000000"/>
                </a:solidFill>
                <a:latin typeface="Arial"/>
                <a:ea typeface="ＭＳ Ｐゴシック"/>
              </a:rPr>
              <a:t>tr@k</a:t>
            </a:r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—A website for young statistics professionals that offers advice, professional development tips, conference information, industry news, scholarship and award information, and internship listings</a:t>
            </a:r>
            <a:endParaRPr/>
          </a:p>
          <a:p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211111-A1B1-4121-B1F1-31B191A1B1B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LearnSTAT on Demand—A program offering webinars taught by top statisticians in their specialties 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816191-51B1-41C1-B171-71015171D1C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8161F1-5121-4151-8171-2111D1F1D15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81B171-5171-4151-9131-C1B18161015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01D141-2101-4151-A151-81B121010191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861012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04920" y="3765960"/>
            <a:ext cx="861012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716360" y="376596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04920" y="376596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04920" y="1219320"/>
            <a:ext cx="8610120" cy="4876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8610120" cy="487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487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487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04920" y="76320"/>
            <a:ext cx="8610120" cy="60195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04920" y="376596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487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04920" y="1219320"/>
            <a:ext cx="8610120" cy="4876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487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716360" y="376596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04920" y="3765960"/>
            <a:ext cx="860904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861012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04920" y="3765960"/>
            <a:ext cx="861012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16360" y="376596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04920" y="376596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8610120" cy="487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487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487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04920" y="76320"/>
            <a:ext cx="8610120" cy="60195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04920" y="376596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487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487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16360" y="376596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16360" y="1219320"/>
            <a:ext cx="420120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04920" y="3765960"/>
            <a:ext cx="8609040" cy="2325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080" cy="6859080"/>
          </a:xfrm>
          <a:prstGeom prst="rect">
            <a:avLst/>
          </a:prstGeom>
        </p:spPr>
      </p:pic>
      <p:pic>
        <p:nvPicPr>
          <p:cNvPr descr="" id="1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-33480" y="0"/>
            <a:ext cx="2908080" cy="6859080"/>
          </a:xfrm>
          <a:prstGeom prst="rect">
            <a:avLst/>
          </a:prstGeom>
        </p:spPr>
      </p:pic>
      <p:sp>
        <p:nvSpPr>
          <p:cNvPr id="2" name="CustomShape 1"/>
          <p:cNvSpPr/>
          <p:nvPr/>
        </p:nvSpPr>
        <p:spPr>
          <a:xfrm>
            <a:off x="2286000" y="6095880"/>
            <a:ext cx="837720" cy="6854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080" cy="6859080"/>
          </a:xfrm>
          <a:prstGeom prst="rect">
            <a:avLst/>
          </a:prstGeom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76320"/>
            <a:ext cx="861012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>
                <a:solidFill>
                  <a:srgbClr val="004b8e"/>
                </a:solidFill>
                <a:latin typeface="Arial Bold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219320"/>
            <a:ext cx="8610120" cy="4876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Eighth Outline Level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Ninth Outline LevelClick to edit Master text styles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514600" y="1523880"/>
            <a:ext cx="6248160" cy="4876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200">
                <a:solidFill>
                  <a:srgbClr val="004b8e"/>
                </a:solidFill>
                <a:latin typeface="Humanst521 Bd BT"/>
                <a:ea typeface="ＭＳ Ｐゴシック"/>
              </a:rPr>
              <a:t>OUR MISSION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Promote the practice and profession of statistics</a:t>
            </a:r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Support excellence in statistical practice, research, journal, and meetings</a:t>
            </a:r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Improve statistical education</a:t>
            </a:r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Promote the proper application of statistics</a:t>
            </a:r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Advance the statistics profession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ransition advTm="20000" spd="slow">
    <p:dissolve/>
  </p:transition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 nodeType="clickEffect">
                      <p:stCondLst>
                        <p:cond delay="0"/>
                      </p:stCondLst>
                      <p:childTnLst>
                        <p:par>
                          <p:cTn fill="hold" id="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6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7"/>
                                        <p:tgtEl>
                                          <p:spTgt spid="77">
                                            <p:txEl>
                                              <p:pRg end="6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00" fill="hold" id="8"/>
                                        <p:tgtEl>
                                          <p:spTgt spid="77">
                                            <p:txEl>
                                              <p:pRg end="6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Effect">
                            <p:stCondLst>
                              <p:cond delay="6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39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12"/>
                                        <p:tgtEl>
                                          <p:spTgt spid="77">
                                            <p:txEl>
                                              <p:pRg end="139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00" fill="hold" id="13"/>
                                        <p:tgtEl>
                                          <p:spTgt spid="77">
                                            <p:txEl>
                                              <p:pRg end="139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Effect">
                            <p:stCondLst>
                              <p:cond delay="12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69" st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17"/>
                                        <p:tgtEl>
                                          <p:spTgt spid="77">
                                            <p:txEl>
                                              <p:pRg end="169" st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00" fill="hold" id="18"/>
                                        <p:tgtEl>
                                          <p:spTgt spid="77">
                                            <p:txEl>
                                              <p:pRg end="169" st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Effect">
                            <p:stCondLst>
                              <p:cond delay="18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14" st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22"/>
                                        <p:tgtEl>
                                          <p:spTgt spid="77">
                                            <p:txEl>
                                              <p:pRg end="214" st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00" fill="hold" id="23"/>
                                        <p:tgtEl>
                                          <p:spTgt spid="77">
                                            <p:txEl>
                                              <p:pRg end="214" st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Effect">
                            <p:stCondLst>
                              <p:cond delay="24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48" st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27"/>
                                        <p:tgtEl>
                                          <p:spTgt spid="77">
                                            <p:txEl>
                                              <p:pRg end="248" st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00" fill="hold" id="28"/>
                                        <p:tgtEl>
                                          <p:spTgt spid="77">
                                            <p:txEl>
                                              <p:pRg end="248" st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52280" y="228600"/>
            <a:ext cx="8915040" cy="4876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Since its inception, more than 400 employers have posted jobs on the ASA JobWeb.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 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</p:spPr>
      </p:sp>
      <p:pic>
        <p:nvPicPr>
          <p:cNvPr descr="" id="11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571680" y="0"/>
            <a:ext cx="7991280" cy="68576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descr="" id="113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23880" y="-12600"/>
            <a:ext cx="6124320" cy="68576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descr="" id="114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23880" y="0"/>
            <a:ext cx="6138360" cy="68576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115" name="CustomShape 3"/>
          <p:cNvSpPr/>
          <p:nvPr/>
        </p:nvSpPr>
        <p:spPr>
          <a:xfrm>
            <a:off x="5079600" y="4155120"/>
            <a:ext cx="356760" cy="645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116" name="CustomShape 4"/>
          <p:cNvSpPr/>
          <p:nvPr/>
        </p:nvSpPr>
        <p:spPr>
          <a:xfrm>
            <a:off x="4495680" y="2590920"/>
            <a:ext cx="1447560" cy="242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000">
                <a:solidFill>
                  <a:srgbClr val="000000"/>
                </a:solidFill>
                <a:latin typeface="Arial"/>
                <a:ea typeface="ＭＳ Ｐゴシック"/>
              </a:rPr>
              <a:t>John</a:t>
            </a:r>
            <a:endParaRPr/>
          </a:p>
        </p:txBody>
      </p:sp>
      <p:sp>
        <p:nvSpPr>
          <p:cNvPr id="117" name="CustomShape 5"/>
          <p:cNvSpPr/>
          <p:nvPr/>
        </p:nvSpPr>
        <p:spPr>
          <a:xfrm>
            <a:off x="4495680" y="2878200"/>
            <a:ext cx="1447560" cy="225000"/>
          </a:xfrm>
          <a:prstGeom prst="rect">
            <a:avLst/>
          </a:prstGeom>
        </p:spPr>
        <p:txBody>
          <a:bodyPr bIns="45000" lIns="90000" rIns="90000" tIns="27360"/>
          <a:p>
            <a:r>
              <a:rPr lang="en-US" sz="1000">
                <a:solidFill>
                  <a:srgbClr val="000000"/>
                </a:solidFill>
                <a:latin typeface="Arial"/>
                <a:ea typeface="ＭＳ Ｐゴシック"/>
              </a:rPr>
              <a:t>Doe</a:t>
            </a:r>
            <a:endParaRPr/>
          </a:p>
        </p:txBody>
      </p:sp>
    </p:spTree>
  </p:cSld>
  <p:transition advTm="20000" spd="slow">
    <p:dissolve/>
  </p:transition>
  <p:timing>
    <p:tnLst>
      <p:par>
        <p:cTn dur="indefinite" id="160" nodeType="tmRoot" restart="never">
          <p:childTnLst>
            <p:seq>
              <p:cTn dur="indefinite" id="161" nodeType="mainSeq">
                <p:childTnLst>
                  <p:par>
                    <p:cTn fill="hold" id="162" nodeType="clickEffect">
                      <p:stCondLst>
                        <p:cond delay="0"/>
                      </p:stCondLst>
                      <p:childTnLst>
                        <p:par>
                          <p:cTn fill="hold" id="163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64" nodeType="afterEffect" presetClass="entr" presetID="5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166"/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00" fill="hold" id="167"/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600" fill="freeze" id="168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9" nodeType="withEffect" presetClass="entr" presetID="5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900" fill="hold" id="171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172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900" fill="freeze" id="173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4" nodeType="afterEffect">
                            <p:stCondLst>
                              <p:cond delay="4900"/>
                            </p:stCondLst>
                            <p:childTnLst>
                              <p:par>
                                <p:cTn fill="hold" id="175" nodeType="after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77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7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179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18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1" nodeType="afterEffect">
                            <p:stCondLst>
                              <p:cond delay="5900"/>
                            </p:stCondLst>
                            <p:childTnLst>
                              <p:par>
                                <p:cTn fill="hold" id="182" nodeType="afterEffect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183" nodeType="afterEffect">
                            <p:stCondLst>
                              <p:cond delay="7900"/>
                            </p:stCondLst>
                            <p:childTnLst>
                              <p:par>
                                <p:cTn fill="hold" id="184" nodeType="after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185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6" nodeType="afterEffect">
                            <p:stCondLst>
                              <p:cond delay="8900"/>
                            </p:stCondLst>
                            <p:childTnLst>
                              <p:par>
                                <p:cTn fill="hold" id="187" nodeType="after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9" nodeType="afterEffect">
                            <p:stCondLst>
                              <p:cond delay="8900"/>
                            </p:stCondLst>
                            <p:childTnLst>
                              <p:par>
                                <p:cTn fill="hold" id="190" nodeType="after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2" nodeType="afterEffect">
                            <p:stCondLst>
                              <p:cond delay="8900"/>
                            </p:stCondLst>
                            <p:childTnLst>
                              <p:par>
                                <p:cTn fill="hold" id="193" nodeType="afterEffect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194" nodeType="afterEffect">
                            <p:stCondLst>
                              <p:cond delay="10900"/>
                            </p:stCondLst>
                            <p:childTnLst>
                              <p:par>
                                <p:cTn fill="hold" id="195" nodeType="after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196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7" nodeType="afterEffect">
                            <p:stCondLst>
                              <p:cond delay="11900"/>
                            </p:stCondLst>
                            <p:childTnLst>
                              <p:par>
                                <p:cTn fill="hold" id="198" nodeType="after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0" nodeType="afterEffect">
                            <p:stCondLst>
                              <p:cond delay="11900"/>
                            </p:stCondLst>
                            <p:childTnLst>
                              <p:par>
                                <p:cTn fill="hold" id="201" nodeType="after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fill="freeze" id="203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4" nodeType="afterEffect">
                            <p:stCondLst>
                              <p:cond delay="14900"/>
                            </p:stCondLst>
                            <p:childTnLst>
                              <p:par>
                                <p:cTn fill="hold" id="2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fill="freeze" id="207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04920" y="228600"/>
            <a:ext cx="7314840" cy="7140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Career Placement Services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The Joint Statistical Meetings Career Placement Service is an onsite recruiting facility for employers and job-seekers. Meet recruiters in person at JSM.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11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809880" y="2261520"/>
            <a:ext cx="3065040" cy="3530160"/>
          </a:xfrm>
          <a:prstGeom prst="rect">
            <a:avLst/>
          </a:prstGeom>
        </p:spPr>
      </p:pic>
      <p:pic>
        <p:nvPicPr>
          <p:cNvPr descr="" id="12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75640" y="2261520"/>
            <a:ext cx="2109600" cy="3074760"/>
          </a:xfrm>
          <a:prstGeom prst="rect">
            <a:avLst/>
          </a:prstGeom>
        </p:spPr>
      </p:pic>
      <p:pic>
        <p:nvPicPr>
          <p:cNvPr descr="" id="121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4960" y="2097720"/>
            <a:ext cx="3787200" cy="3857400"/>
          </a:xfrm>
          <a:prstGeom prst="rect">
            <a:avLst/>
          </a:prstGeom>
        </p:spPr>
      </p:pic>
    </p:spTree>
  </p:cSld>
  <p:transition advTm="20000" spd="slow">
    <p:dissolve/>
  </p:transition>
  <p:timing>
    <p:tnLst>
      <p:par>
        <p:cTn dur="indefinite" id="208" nodeType="tmRoot" restart="never">
          <p:childTnLst>
            <p:seq>
              <p:cTn dur="indefinite" id="209" nodeType="mainSeq">
                <p:childTnLst>
                  <p:par>
                    <p:cTn fill="hold" id="210" nodeType="clickEffect">
                      <p:stCondLst>
                        <p:cond delay="indefinite"/>
                      </p:stCondLst>
                      <p:childTnLst>
                        <p:par>
                          <p:cTn fill="hold" id="211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12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14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1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6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7">
                            <p:stCondLst>
                              <p:cond delay="1000"/>
                            </p:stCondLst>
                            <p:childTnLst>
                              <p:par>
                                <p:cTn fill="hold" id="218" nodeType="after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700" fill="freeze" id="2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1">
                            <p:stCondLst>
                              <p:cond delay="4700"/>
                            </p:stCondLst>
                            <p:childTnLst>
                              <p:par>
                                <p:cTn fill="hold" id="2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700" fill="freeze" id="224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2666880" y="2047680"/>
            <a:ext cx="3130920" cy="400644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123" name="CustomShape 1"/>
          <p:cNvSpPr/>
          <p:nvPr/>
        </p:nvSpPr>
        <p:spPr>
          <a:xfrm>
            <a:off x="228600" y="228600"/>
            <a:ext cx="8534160" cy="1893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Amstat News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Published monthly and online, </a:t>
            </a:r>
            <a:r>
              <a:rPr i="1"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Amstat News </a:t>
            </a:r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provides a list of professional opportunities. It also features salary reports and career advice articles throughout the year.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ransition advTm="20000" spd="slow">
    <p:dissolve/>
  </p:transition>
  <p:timing>
    <p:tnLst>
      <p:par>
        <p:cTn dur="indefinite" id="225" nodeType="tmRoot" restart="never">
          <p:childTnLst>
            <p:seq>
              <p:cTn dur="indefinite" id="226" nodeType="mainSeq">
                <p:childTnLst>
                  <p:par>
                    <p:cTn fill="hold" id="227" nodeType="clickEffect">
                      <p:stCondLst>
                        <p:cond delay="indefinite"/>
                      </p:stCondLst>
                      <p:childTnLst>
                        <p:par>
                          <p:cTn fill="hold" id="22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29" nodeType="afterEffect" presetClass="entr" presetID="4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1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2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3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34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133720" y="2209680"/>
            <a:ext cx="7314480" cy="16016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80000"/>
              </a:lnSpc>
            </a:pPr>
            <a:r>
              <a:rPr b="1" lang="en-US" sz="6200">
                <a:solidFill>
                  <a:srgbClr val="004b8e"/>
                </a:solidFill>
                <a:latin typeface="Humanst521 Bd BT"/>
                <a:ea typeface="ＭＳ Ｐゴシック"/>
              </a:rPr>
              <a:t>NETWORKING</a:t>
            </a:r>
            <a:endParaRPr/>
          </a:p>
          <a:p>
            <a:pPr>
              <a:lnSpc>
                <a:spcPct val="80000"/>
              </a:lnSpc>
            </a:pPr>
            <a:r>
              <a:rPr b="1" lang="en-US" sz="6200">
                <a:solidFill>
                  <a:srgbClr val="004b8e"/>
                </a:solidFill>
                <a:latin typeface="Humanst521 Bd BT"/>
                <a:ea typeface="ＭＳ Ｐゴシック"/>
              </a:rPr>
              <a:t>OPPORTUNITIES</a:t>
            </a:r>
            <a:endParaRPr/>
          </a:p>
        </p:txBody>
      </p:sp>
    </p:spTree>
  </p:cSld>
  <p:transition advTm="20000" spd="slow">
    <p:dissolv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228600" y="228600"/>
            <a:ext cx="8838720" cy="7140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Networking Opportunities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The ASA Community is an online setting in which professionals can connect with their peers, post questions, start discussions, and network 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2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05120" y="2057400"/>
            <a:ext cx="6106680" cy="38095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descr="" id="12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6680" y="2166840"/>
            <a:ext cx="956880" cy="956880"/>
          </a:xfrm>
          <a:prstGeom prst="rect">
            <a:avLst/>
          </a:prstGeom>
        </p:spPr>
      </p:pic>
      <p:pic>
        <p:nvPicPr>
          <p:cNvPr descr="" id="12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60360" y="3276720"/>
            <a:ext cx="1066320" cy="1066320"/>
          </a:xfrm>
          <a:prstGeom prst="rect">
            <a:avLst/>
          </a:prstGeom>
        </p:spPr>
      </p:pic>
      <p:pic>
        <p:nvPicPr>
          <p:cNvPr descr="" id="129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08080" y="4343400"/>
            <a:ext cx="1468080" cy="1468080"/>
          </a:xfrm>
          <a:prstGeom prst="rect">
            <a:avLst/>
          </a:prstGeom>
        </p:spPr>
      </p:pic>
      <p:pic>
        <p:nvPicPr>
          <p:cNvPr descr="" id="130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120" y="2057400"/>
            <a:ext cx="6108480" cy="38095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transition advTm="20000" spd="slow">
    <p:dissolve/>
  </p:transition>
  <p:timing>
    <p:tnLst>
      <p:par>
        <p:cTn dur="indefinite" id="235" nodeType="tmRoot" restart="never">
          <p:childTnLst>
            <p:seq>
              <p:cTn dur="indefinite" id="236" nodeType="mainSeq">
                <p:childTnLst>
                  <p:par>
                    <p:cTn fill="hold" id="237" nodeType="clickEffect">
                      <p:stCondLst>
                        <p:cond delay="0"/>
                      </p:stCondLst>
                      <p:childTnLst>
                        <p:par>
                          <p:cTn fill="hold" id="23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700" fill="freeze" id="24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2" nodeType="afterEffect">
                            <p:stCondLst>
                              <p:cond delay="700"/>
                            </p:stCondLst>
                            <p:childTnLst>
                              <p:par>
                                <p:cTn fill="hold" id="243" nodeType="after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700" fill="freeze" id="245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6" nodeType="afterEffect">
                            <p:stCondLst>
                              <p:cond delay="4400"/>
                            </p:stCondLst>
                            <p:childTnLst>
                              <p:par>
                                <p:cTn fill="hold" id="247" nodeType="afterEffect" presetClass="entr" presetID="5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" fill="hold" id="249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" fill="hold" id="2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300" fill="freeze" id="25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2" nodeType="afterEffect">
                            <p:stCondLst>
                              <p:cond delay="6700"/>
                            </p:stCondLst>
                            <p:childTnLst>
                              <p:par>
                                <p:cTn fill="hold" id="253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" fill="hold" id="255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" fill="hold" id="256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300" fill="freeze" id="257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8" nodeType="afterEffect">
                            <p:stCondLst>
                              <p:cond delay="7000"/>
                            </p:stCondLst>
                            <p:childTnLst>
                              <p:par>
                                <p:cTn fill="hold" id="259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" fill="hold" id="261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" fill="hold" id="262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300" fill="freeze" id="263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28600" y="228600"/>
            <a:ext cx="7314840" cy="7140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Meetings/Workshops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The ASA sponsors meetings and workshops around the world. Chapters and sections also organize smaller meetings that focus on specific areas of research and application.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13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267080" y="2666880"/>
            <a:ext cx="4416840" cy="292860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pic>
        <p:nvPicPr>
          <p:cNvPr descr="" id="133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42280" y="2842200"/>
            <a:ext cx="3916800" cy="308592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pic>
        <p:nvPicPr>
          <p:cNvPr descr="" id="134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1560" y="1842480"/>
            <a:ext cx="4129560" cy="311256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sp>
        <p:nvSpPr>
          <p:cNvPr id="135" name="CustomShape 2"/>
          <p:cNvSpPr/>
          <p:nvPr/>
        </p:nvSpPr>
        <p:spPr>
          <a:xfrm>
            <a:off x="-414360" y="4800600"/>
            <a:ext cx="4950720" cy="6390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600">
                <a:solidFill>
                  <a:srgbClr val="ffffff"/>
                </a:solidFill>
                <a:latin typeface="Humanst521 Bd BT"/>
                <a:ea typeface="ＭＳ Ｐゴシック"/>
              </a:rPr>
              <a:t>JSM Student Mixer</a:t>
            </a:r>
            <a:endParaRPr/>
          </a:p>
        </p:txBody>
      </p:sp>
      <p:sp>
        <p:nvSpPr>
          <p:cNvPr id="136" name="CustomShape 3"/>
          <p:cNvSpPr/>
          <p:nvPr/>
        </p:nvSpPr>
        <p:spPr>
          <a:xfrm>
            <a:off x="0" y="4800600"/>
            <a:ext cx="9295920" cy="2133000"/>
          </a:xfrm>
          <a:prstGeom prst="rect">
            <a:avLst/>
          </a:prstGeom>
          <a:solidFill>
            <a:srgbClr val="004b8e"/>
          </a:solidFill>
        </p:spPr>
      </p:sp>
      <p:sp>
        <p:nvSpPr>
          <p:cNvPr id="137" name="CustomShape 4"/>
          <p:cNvSpPr/>
          <p:nvPr/>
        </p:nvSpPr>
        <p:spPr>
          <a:xfrm>
            <a:off x="1828800" y="5596200"/>
            <a:ext cx="7467120" cy="16452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200">
                <a:solidFill>
                  <a:srgbClr val="ffffff"/>
                </a:solidFill>
                <a:latin typeface="Humanst521 BT"/>
              </a:rPr>
              <a:t>Writing Workshop</a:t>
            </a:r>
            <a:r>
              <a:rPr b="1" lang="en-US" sz="2200">
                <a:solidFill>
                  <a:srgbClr val="ffffff"/>
                </a:solidFill>
                <a:latin typeface="Humanst521 BT"/>
              </a:rPr>
              <a:t>
</a:t>
            </a:r>
            <a:r>
              <a:rPr i="1" lang="en-US" sz="2000">
                <a:solidFill>
                  <a:srgbClr val="ffffff"/>
                </a:solidFill>
                <a:latin typeface="Humanst521 BT"/>
              </a:rPr>
              <a:t> 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Humanst521 BT"/>
              </a:rPr>
              <a:t> 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38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03040" y="5371920"/>
            <a:ext cx="1286640" cy="1091880"/>
          </a:xfrm>
          <a:prstGeom prst="rect">
            <a:avLst/>
          </a:prstGeom>
          <a:ln w="57240">
            <a:solidFill>
              <a:srgbClr val="ffffff"/>
            </a:solidFill>
            <a:miter/>
          </a:ln>
        </p:spPr>
      </p:pic>
    </p:spTree>
  </p:cSld>
  <p:transition advTm="20000" spd="slow">
    <p:dissolve/>
  </p:transition>
  <p:timing>
    <p:tnLst>
      <p:par>
        <p:cTn dur="indefinite" id="264" nodeType="tmRoot" restart="never">
          <p:childTnLst>
            <p:seq>
              <p:cTn dur="indefinite" id="265" nodeType="mainSeq">
                <p:childTnLst>
                  <p:par>
                    <p:cTn fill="hold" id="266" nodeType="clickEffect">
                      <p:stCondLst>
                        <p:cond delay="0"/>
                      </p:stCondLst>
                      <p:childTnLst>
                        <p:par>
                          <p:cTn fill="hold" id="267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6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7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7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2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fill="hold" id="273" nodeType="after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7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76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7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fill="hold" id="278" nodeType="after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8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2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84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85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6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fill="hold" id="287" nodeType="afterEffect" presetClass="exit" presetID="9">
                                  <p:stCondLst>
                                    <p:cond delay="100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288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0" nodeType="withEffect" presetClass="exit" presetID="9">
                                  <p:stCondLst>
                                    <p:cond delay="100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29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3" nodeType="withEffect" presetClass="exit" presetID="9">
                                  <p:stCondLst>
                                    <p:cond delay="100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294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6" nodeType="withEffect" presetClass="exit" presetID="9">
                                  <p:stCondLst>
                                    <p:cond delay="100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297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9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fill="hold" id="300" nodeType="after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302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362320" y="1523880"/>
            <a:ext cx="6933960" cy="4876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WHAT CAN YOU DO </a:t>
            </a:r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
</a:t>
            </a:r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FOR THE ASA?</a:t>
            </a:r>
            <a:endParaRPr/>
          </a:p>
          <a:p>
            <a:endParaRPr/>
          </a:p>
          <a:p>
            <a:pPr lvl="1">
              <a:buFont typeface="Arial"/>
              <a:buChar char="•"/>
            </a:pPr>
            <a:r>
              <a:rPr lang="en-US" sz="2400">
                <a:solidFill>
                  <a:srgbClr val="004b8e"/>
                </a:solidFill>
                <a:latin typeface="Humanst521 BT"/>
                <a:ea typeface="ＭＳ Ｐゴシック"/>
              </a:rPr>
              <a:t>Should your profession be respected?</a:t>
            </a:r>
            <a:endParaRPr/>
          </a:p>
          <a:p>
            <a:pPr lvl="1">
              <a:buFont typeface="Arial"/>
              <a:buChar char="•"/>
            </a:pPr>
            <a:r>
              <a:rPr lang="en-US" sz="2400">
                <a:solidFill>
                  <a:srgbClr val="004b8e"/>
                </a:solidFill>
                <a:latin typeface="Humanst521 BT"/>
                <a:ea typeface="ＭＳ Ｐゴシック"/>
              </a:rPr>
              <a:t>Should statistical literacy be enhanced?</a:t>
            </a:r>
            <a:endParaRPr/>
          </a:p>
          <a:p>
            <a:pPr lvl="1">
              <a:buFont typeface="Arial"/>
              <a:buChar char="•"/>
            </a:pPr>
            <a:r>
              <a:rPr lang="en-US" sz="2400">
                <a:solidFill>
                  <a:srgbClr val="004b8e"/>
                </a:solidFill>
                <a:latin typeface="Humanst521 BT"/>
                <a:ea typeface="ＭＳ Ｐゴシック"/>
              </a:rPr>
              <a:t>Should decisions be evidence-based?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3962520" y="5029200"/>
            <a:ext cx="3276360" cy="1065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3200">
                <a:solidFill>
                  <a:srgbClr val="004b8e"/>
                </a:solidFill>
                <a:latin typeface="Humanst521 BT"/>
                <a:ea typeface="ＭＳ Ｐゴシック"/>
              </a:rPr>
              <a:t>GET INVOLVED </a:t>
            </a:r>
            <a:endParaRPr/>
          </a:p>
        </p:txBody>
      </p:sp>
    </p:spTree>
  </p:cSld>
  <p:transition advTm="20000" spd="slow">
    <p:dissolve/>
  </p:transition>
  <p:timing>
    <p:tnLst>
      <p:par>
        <p:cTn dur="indefinite" id="303" nodeType="tmRoot" restart="never">
          <p:childTnLst>
            <p:seq>
              <p:cTn dur="indefinite" id="304" nodeType="mainSeq">
                <p:childTnLst>
                  <p:par>
                    <p:cTn fill="hold" id="305" nodeType="clickEffect">
                      <p:stCondLst>
                        <p:cond delay="0"/>
                      </p:stCondLst>
                      <p:childTnLst>
                        <p:par>
                          <p:cTn fill="hold" id="30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0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8" st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09"/>
                                        <p:tgtEl>
                                          <p:spTgt spid="139">
                                            <p:txEl>
                                              <p:pRg end="68" st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10"/>
                                        <p:tgtEl>
                                          <p:spTgt spid="139">
                                            <p:txEl>
                                              <p:pRg end="68" st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1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fill="hold" id="3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09" st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14"/>
                                        <p:tgtEl>
                                          <p:spTgt spid="139">
                                            <p:txEl>
                                              <p:pRg end="109" st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15"/>
                                        <p:tgtEl>
                                          <p:spTgt spid="139">
                                            <p:txEl>
                                              <p:pRg end="109" st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6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fill="hold" id="3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45" st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19"/>
                                        <p:tgtEl>
                                          <p:spTgt spid="139">
                                            <p:txEl>
                                              <p:pRg end="145" st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20"/>
                                        <p:tgtEl>
                                          <p:spTgt spid="139">
                                            <p:txEl>
                                              <p:pRg end="145" st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1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fill="hold" id="322" nodeType="afterEffect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24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25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26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27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2215080" y="2209680"/>
            <a:ext cx="6266160" cy="1041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80000"/>
              </a:lnSpc>
            </a:pPr>
            <a:r>
              <a:rPr b="1" lang="en-US" sz="7800">
                <a:solidFill>
                  <a:srgbClr val="004b8e"/>
                </a:solidFill>
                <a:latin typeface="Humanst521 Bd BT"/>
                <a:ea typeface="ＭＳ Ｐゴシック"/>
              </a:rPr>
              <a:t>OUTREACH</a:t>
            </a:r>
            <a:endParaRPr/>
          </a:p>
        </p:txBody>
      </p:sp>
    </p:spTree>
  </p:cSld>
  <p:transition advTm="20000" spd="slow">
    <p:dissolv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28600" y="228600"/>
            <a:ext cx="8457840" cy="1893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Influence Public Policy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Statisticians influence public policy by using congressional visits, letters, and board of directors statements to connect with policymakers and advocate on behalf of statisticians.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143" name="Picture 14"/>
          <p:cNvPicPr/>
          <p:nvPr/>
        </p:nvPicPr>
        <p:blipFill>
          <a:blip r:embed="rId1"/>
          <a:stretch>
            <a:fillRect/>
          </a:stretch>
        </p:blipFill>
        <p:spPr>
          <a:xfrm>
            <a:off x="4727160" y="1752480"/>
            <a:ext cx="4375800" cy="290772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pic>
        <p:nvPicPr>
          <p:cNvPr descr="" id="14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2892960" y="2539080"/>
            <a:ext cx="3785040" cy="272772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pic>
        <p:nvPicPr>
          <p:cNvPr descr="" id="145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09480" y="2539080"/>
            <a:ext cx="4138920" cy="308988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sp>
        <p:nvSpPr>
          <p:cNvPr id="146" name="CustomShape 2"/>
          <p:cNvSpPr/>
          <p:nvPr/>
        </p:nvSpPr>
        <p:spPr>
          <a:xfrm>
            <a:off x="0" y="4800600"/>
            <a:ext cx="9295920" cy="2133360"/>
          </a:xfrm>
          <a:prstGeom prst="rect">
            <a:avLst/>
          </a:prstGeom>
          <a:solidFill>
            <a:srgbClr val="004b8e"/>
          </a:solidFill>
        </p:spPr>
      </p:sp>
      <p:sp>
        <p:nvSpPr>
          <p:cNvPr id="147" name="CustomShape 3"/>
          <p:cNvSpPr/>
          <p:nvPr/>
        </p:nvSpPr>
        <p:spPr>
          <a:xfrm>
            <a:off x="1574640" y="5486400"/>
            <a:ext cx="7467120" cy="2101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200">
                <a:solidFill>
                  <a:srgbClr val="ffffff"/>
                </a:solidFill>
                <a:latin typeface="Humanst521 BT"/>
              </a:rPr>
              <a:t>Director of Science Policy  </a:t>
            </a:r>
            <a:r>
              <a:rPr b="1" lang="en-US" sz="2200">
                <a:solidFill>
                  <a:srgbClr val="ffffff"/>
                </a:solidFill>
                <a:latin typeface="Humanst521 BT"/>
              </a:rPr>
              <a:t>
</a:t>
            </a:r>
            <a:r>
              <a:rPr b="1" lang="en-US" sz="2200">
                <a:solidFill>
                  <a:srgbClr val="ffffff"/>
                </a:solidFill>
                <a:latin typeface="Humanst521 BT"/>
              </a:rPr>
              <a:t>Steve Pierson</a:t>
            </a:r>
            <a:endParaRPr/>
          </a:p>
          <a:p>
            <a:r>
              <a:rPr b="1" i="1" lang="en-US" sz="2200">
                <a:solidFill>
                  <a:srgbClr val="ffffff"/>
                </a:solidFill>
                <a:latin typeface="Humanst521 BT"/>
              </a:rPr>
              <a:t>pierson@amstat.org</a:t>
            </a:r>
            <a:endParaRPr/>
          </a:p>
          <a:p>
            <a:r>
              <a:rPr lang="en-US" sz="2200">
                <a:solidFill>
                  <a:srgbClr val="000000"/>
                </a:solidFill>
                <a:latin typeface="Humanst521 BT"/>
              </a:rPr>
              <a:t> 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48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80880" y="5257800"/>
            <a:ext cx="1066320" cy="1417680"/>
          </a:xfrm>
          <a:prstGeom prst="rect">
            <a:avLst/>
          </a:prstGeom>
          <a:ln w="57240">
            <a:solidFill>
              <a:srgbClr val="ffffff"/>
            </a:solidFill>
            <a:miter/>
          </a:ln>
        </p:spPr>
      </p:pic>
    </p:spTree>
  </p:cSld>
  <p:transition advTm="20000" spd="slow">
    <p:dissolve/>
  </p:transition>
  <p:timing>
    <p:tnLst>
      <p:par>
        <p:cTn dur="indefinite" id="328" nodeType="tmRoot" restart="never">
          <p:childTnLst>
            <p:seq>
              <p:cTn dur="indefinite" id="329" nodeType="mainSeq">
                <p:childTnLst>
                  <p:par>
                    <p:cTn fill="hold" id="330" nodeType="clickEffect">
                      <p:stCondLst>
                        <p:cond delay="0"/>
                      </p:stCondLst>
                      <p:childTnLst>
                        <p:par>
                          <p:cTn fill="hold" id="331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3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34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35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6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fill="hold" id="337" nodeType="after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39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4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1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fill="hold" id="342" nodeType="after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44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45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6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fill="hold" id="347" nodeType="after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34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28600" y="228600"/>
            <a:ext cx="7314840" cy="1893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Volunteer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Volunteer for an ASA committee, chapter, or section. 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50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01160" y="2122560"/>
            <a:ext cx="6152040" cy="2677680"/>
          </a:xfrm>
          <a:prstGeom prst="rect">
            <a:avLst/>
          </a:prstGeom>
        </p:spPr>
      </p:pic>
      <p:pic>
        <p:nvPicPr>
          <p:cNvPr descr="" id="15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5200" y="1676520"/>
            <a:ext cx="3364560" cy="4266720"/>
          </a:xfrm>
          <a:prstGeom prst="rect">
            <a:avLst/>
          </a:prstGeom>
        </p:spPr>
      </p:pic>
    </p:spTree>
  </p:cSld>
  <p:transition advTm="20000" spd="slow">
    <p:dissolve/>
  </p:transition>
  <p:timing>
    <p:tnLst>
      <p:par>
        <p:cTn dur="indefinite" id="350" nodeType="tmRoot" restart="never">
          <p:childTnLst>
            <p:seq>
              <p:cTn dur="indefinite" id="351" nodeType="mainSeq">
                <p:childTnLst>
                  <p:par>
                    <p:cTn fill="hold" id="352" nodeType="clickEffect">
                      <p:stCondLst>
                        <p:cond delay="0"/>
                      </p:stCondLst>
                      <p:childTnLst>
                        <p:par>
                          <p:cTn fill="hold" id="353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54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56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57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58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9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fill="hold" id="360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62"/>
                                        <p:tgtEl>
                                          <p:spTgt spid="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63"/>
                                        <p:tgtEl>
                                          <p:spTgt spid="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64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362320" y="1523880"/>
            <a:ext cx="6933960" cy="4876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What Can ASA Do For You?</a:t>
            </a:r>
            <a:endParaRPr/>
          </a:p>
          <a:p>
            <a:endParaRPr/>
          </a:p>
          <a:p>
            <a:pPr lvl="1">
              <a:buFont typeface="Arial"/>
              <a:buChar char="•"/>
            </a:pPr>
            <a:r>
              <a:rPr lang="en-US" sz="2400">
                <a:solidFill>
                  <a:srgbClr val="004b8e"/>
                </a:solidFill>
                <a:latin typeface="Humanst521 BT"/>
                <a:ea typeface="ＭＳ Ｐゴシック"/>
              </a:rPr>
              <a:t>Career Resources</a:t>
            </a:r>
            <a:endParaRPr/>
          </a:p>
          <a:p>
            <a:pPr lvl="1">
              <a:buFont typeface="Arial"/>
              <a:buChar char="•"/>
            </a:pPr>
            <a:r>
              <a:rPr lang="en-US" sz="2400">
                <a:solidFill>
                  <a:srgbClr val="004b8e"/>
                </a:solidFill>
                <a:latin typeface="Humanst521 BT"/>
                <a:ea typeface="ＭＳ Ｐゴシック"/>
              </a:rPr>
              <a:t>Career Placement</a:t>
            </a:r>
            <a:endParaRPr/>
          </a:p>
          <a:p>
            <a:pPr lvl="1">
              <a:buFont typeface="Arial"/>
              <a:buChar char="•"/>
            </a:pPr>
            <a:r>
              <a:rPr lang="en-US" sz="2400">
                <a:solidFill>
                  <a:srgbClr val="004b8e"/>
                </a:solidFill>
                <a:latin typeface="Humanst521 BT"/>
                <a:ea typeface="ＭＳ Ｐゴシック"/>
              </a:rPr>
              <a:t>Networking </a:t>
            </a:r>
            <a:endParaRPr/>
          </a:p>
          <a:p>
            <a:pPr lvl="1">
              <a:buFont typeface="Arial"/>
              <a:buChar char="•"/>
            </a:pPr>
            <a:r>
              <a:rPr lang="en-US" sz="2400">
                <a:solidFill>
                  <a:srgbClr val="004b8e"/>
                </a:solidFill>
                <a:latin typeface="Humanst521 BT"/>
                <a:ea typeface="ＭＳ Ｐゴシック"/>
              </a:rPr>
              <a:t>Outreach 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-76320" y="4725000"/>
            <a:ext cx="9295920" cy="2132640"/>
          </a:xfrm>
          <a:prstGeom prst="rect">
            <a:avLst/>
          </a:prstGeom>
          <a:solidFill>
            <a:srgbClr val="004b8e"/>
          </a:solidFill>
        </p:spPr>
      </p:sp>
      <p:pic>
        <p:nvPicPr>
          <p:cNvPr descr="" id="80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185040" y="5447880"/>
            <a:ext cx="1323720" cy="1064160"/>
          </a:xfrm>
          <a:prstGeom prst="rect">
            <a:avLst/>
          </a:prstGeom>
          <a:ln w="57240">
            <a:solidFill>
              <a:srgbClr val="ffffff"/>
            </a:solidFill>
            <a:miter/>
          </a:ln>
        </p:spPr>
      </p:pic>
      <p:sp>
        <p:nvSpPr>
          <p:cNvPr id="81" name="CustomShape 3"/>
          <p:cNvSpPr/>
          <p:nvPr/>
        </p:nvSpPr>
        <p:spPr>
          <a:xfrm>
            <a:off x="1981080" y="5742720"/>
            <a:ext cx="7695720" cy="1766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200">
                <a:solidFill>
                  <a:srgbClr val="ffffff"/>
                </a:solidFill>
                <a:latin typeface="Humanst521 BT"/>
              </a:rPr>
              <a:t>Send your ideas to the ASA Committee on </a:t>
            </a:r>
            <a:r>
              <a:rPr b="1" lang="en-US" sz="2200">
                <a:solidFill>
                  <a:srgbClr val="ffffff"/>
                </a:solidFill>
                <a:latin typeface="Humanst521 BT"/>
              </a:rPr>
              <a:t>
</a:t>
            </a:r>
            <a:r>
              <a:rPr b="1" lang="en-US" sz="2200">
                <a:solidFill>
                  <a:srgbClr val="ffffff"/>
                </a:solidFill>
                <a:latin typeface="Humanst521 BT"/>
              </a:rPr>
              <a:t>Membership Retention and Recruitment</a:t>
            </a:r>
            <a:r>
              <a:rPr b="1" lang="en-US" sz="2200">
                <a:solidFill>
                  <a:srgbClr val="ffffff"/>
                </a:solidFill>
                <a:latin typeface="Humanst521 BT"/>
              </a:rPr>
              <a:t>
</a:t>
            </a:r>
            <a:r>
              <a:rPr lang="en-US" sz="2200">
                <a:solidFill>
                  <a:srgbClr val="000000"/>
                </a:solidFill>
                <a:latin typeface="Humanst521 BT"/>
              </a:rPr>
              <a:t> </a:t>
            </a:r>
            <a:endParaRPr/>
          </a:p>
          <a:p>
            <a:endParaRPr/>
          </a:p>
          <a:p>
            <a:endParaRPr/>
          </a:p>
        </p:txBody>
      </p:sp>
    </p:spTree>
  </p:cSld>
  <p:transition advTm="20000" spd="slow">
    <p:dissolve/>
  </p:transition>
  <p:timing>
    <p:tnLst>
      <p:par>
        <p:cTn dur="indefinite" id="29" nodeType="tmRoot" restart="never">
          <p:childTnLst>
            <p:seq>
              <p:cTn dur="indefinite" id="30" nodeType="mainSeq">
                <p:childTnLst>
                  <p:par>
                    <p:cTn fill="hold" id="31" nodeType="clickEffect">
                      <p:stCondLst>
                        <p:cond delay="0"/>
                      </p:stCondLst>
                      <p:childTnLst>
                        <p:par>
                          <p:cTn fill="hold" id="3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3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5"/>
                                        <p:tgtEl>
                                          <p:spTgt spid="78">
                                            <p:txEl>
                                              <p:pRg end="43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6"/>
                                        <p:tgtEl>
                                          <p:spTgt spid="78">
                                            <p:txEl>
                                              <p:pRg end="43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fill="hold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60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0"/>
                                        <p:tgtEl>
                                          <p:spTgt spid="78">
                                            <p:txEl>
                                              <p:pRg end="60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1"/>
                                        <p:tgtEl>
                                          <p:spTgt spid="78">
                                            <p:txEl>
                                              <p:pRg end="60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fill="hold" id="4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72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5"/>
                                        <p:tgtEl>
                                          <p:spTgt spid="78">
                                            <p:txEl>
                                              <p:pRg end="72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6"/>
                                        <p:tgtEl>
                                          <p:spTgt spid="78">
                                            <p:txEl>
                                              <p:pRg end="72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fill="hold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82" st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0"/>
                                        <p:tgtEl>
                                          <p:spTgt spid="78">
                                            <p:txEl>
                                              <p:pRg end="82" st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1"/>
                                        <p:tgtEl>
                                          <p:spTgt spid="78">
                                            <p:txEl>
                                              <p:pRg end="82" st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600" fill="freeze" id="5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52280" y="228600"/>
            <a:ext cx="8838720" cy="1893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Outreach Groups</a:t>
            </a:r>
            <a:endParaRPr/>
          </a:p>
          <a:p>
            <a:r>
              <a:rPr lang="en-US">
                <a:solidFill>
                  <a:srgbClr val="004b8e"/>
                </a:solidFill>
                <a:latin typeface="Humanst521 BT"/>
                <a:ea typeface="ＭＳ Ｐゴシック"/>
              </a:rPr>
              <a:t>Reach beyond the typical member by getting involved in the ASA’s outreach groups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15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133720" y="1676520"/>
            <a:ext cx="4686480" cy="305604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sp>
        <p:nvSpPr>
          <p:cNvPr id="154" name="CustomShape 2"/>
          <p:cNvSpPr/>
          <p:nvPr/>
        </p:nvSpPr>
        <p:spPr>
          <a:xfrm>
            <a:off x="685800" y="5234400"/>
            <a:ext cx="7543440" cy="10947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>
                <a:solidFill>
                  <a:srgbClr val="004b8e"/>
                </a:solidFill>
                <a:latin typeface="Humanist 521"/>
                <a:ea typeface="ＭＳ Ｐゴシック"/>
              </a:rPr>
              <a:t>Statistics Without Borders</a:t>
            </a:r>
            <a:r>
              <a:rPr lang="en-US">
                <a:solidFill>
                  <a:srgbClr val="004b8e"/>
                </a:solidFill>
                <a:latin typeface="Humanist 521"/>
                <a:ea typeface="ＭＳ Ｐゴシック"/>
              </a:rPr>
              <a:t>—</a:t>
            </a:r>
            <a:r>
              <a:rPr lang="en-US">
                <a:solidFill>
                  <a:srgbClr val="004b8e"/>
                </a:solidFill>
                <a:latin typeface="Humanist 521"/>
                <a:ea typeface="ＭＳ Ｐゴシック"/>
              </a:rPr>
              <a:t>
</a:t>
            </a:r>
            <a:r>
              <a:rPr lang="en-US" sz="1600">
                <a:solidFill>
                  <a:srgbClr val="004b8e"/>
                </a:solidFill>
                <a:latin typeface="Humanist 521"/>
                <a:ea typeface="ＭＳ Ｐゴシック"/>
              </a:rPr>
              <a:t>Comprised entirely of volunteers, this apolitical organization provides pro bono statistical consulting and assistance to organizations and government agencies. </a:t>
            </a:r>
            <a:endParaRPr/>
          </a:p>
        </p:txBody>
      </p:sp>
    </p:spTree>
  </p:cSld>
  <p:transition advTm="20000" spd="slow">
    <p:dissolve/>
  </p:transition>
  <p:timing>
    <p:tnLst>
      <p:par>
        <p:cTn dur="indefinite" id="365" nodeType="tmRoot" restart="never">
          <p:childTnLst>
            <p:seq>
              <p:cTn dur="indefinite" id="366" nodeType="mainSeq">
                <p:childTnLst>
                  <p:par>
                    <p:cTn fill="hold" id="367" nodeType="clickEffect">
                      <p:stCondLst>
                        <p:cond delay="indefinite"/>
                      </p:stCondLst>
                      <p:childTnLst>
                        <p:par>
                          <p:cTn fill="hold" id="36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69" nodeType="afterEffect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71"/>
                                        <p:tgtEl>
                                          <p:spTgt spid="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72"/>
                                        <p:tgtEl>
                                          <p:spTgt spid="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73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74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95640" y="304920"/>
            <a:ext cx="2885760" cy="10958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6600">
                <a:solidFill>
                  <a:srgbClr val="004b8e"/>
                </a:solidFill>
                <a:latin typeface="Humanst521 Bd BT"/>
                <a:ea typeface="ＭＳ Ｐゴシック"/>
              </a:rPr>
              <a:t>MAKE</a:t>
            </a:r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182160" y="1114920"/>
            <a:ext cx="6730920" cy="1309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a </a:t>
            </a:r>
            <a:r>
              <a:rPr b="1" lang="en-US" sz="8000">
                <a:solidFill>
                  <a:srgbClr val="004b8e"/>
                </a:solidFill>
                <a:latin typeface="Brush Script Std"/>
                <a:ea typeface="ＭＳ Ｐゴシック"/>
              </a:rPr>
              <a:t>difference</a:t>
            </a:r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 </a:t>
            </a:r>
            <a:endParaRPr/>
          </a:p>
        </p:txBody>
      </p:sp>
      <p:sp>
        <p:nvSpPr>
          <p:cNvPr id="157" name="CustomShape 3"/>
          <p:cNvSpPr/>
          <p:nvPr/>
        </p:nvSpPr>
        <p:spPr>
          <a:xfrm>
            <a:off x="2356560" y="2264040"/>
            <a:ext cx="4704120" cy="6998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i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AND MAKE THE </a:t>
            </a:r>
            <a:endParaRPr/>
          </a:p>
        </p:txBody>
      </p:sp>
      <p:sp>
        <p:nvSpPr>
          <p:cNvPr id="158" name="CustomShape 4"/>
          <p:cNvSpPr/>
          <p:nvPr/>
        </p:nvSpPr>
        <p:spPr>
          <a:xfrm>
            <a:off x="511200" y="2712240"/>
            <a:ext cx="3061080" cy="161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10000">
                <a:solidFill>
                  <a:srgbClr val="004b8e"/>
                </a:solidFill>
                <a:latin typeface="Humanst521 Bd BT"/>
                <a:ea typeface="ＭＳ Ｐゴシック"/>
              </a:rPr>
              <a:t>ASA</a:t>
            </a:r>
            <a:endParaRPr/>
          </a:p>
        </p:txBody>
      </p:sp>
      <p:sp>
        <p:nvSpPr>
          <p:cNvPr id="159" name="CustomShape 5"/>
          <p:cNvSpPr/>
          <p:nvPr/>
        </p:nvSpPr>
        <p:spPr>
          <a:xfrm>
            <a:off x="609480" y="3718080"/>
            <a:ext cx="7695720" cy="3107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9900">
                <a:solidFill>
                  <a:srgbClr val="004b8e"/>
                </a:solidFill>
                <a:latin typeface="Brush Script Std"/>
                <a:ea typeface="ＭＳ Ｐゴシック"/>
              </a:rPr>
              <a:t>association</a:t>
            </a:r>
            <a:endParaRPr/>
          </a:p>
        </p:txBody>
      </p:sp>
      <p:sp>
        <p:nvSpPr>
          <p:cNvPr id="160" name="CustomShape 6"/>
          <p:cNvSpPr/>
          <p:nvPr/>
        </p:nvSpPr>
        <p:spPr>
          <a:xfrm>
            <a:off x="3429000" y="3429000"/>
            <a:ext cx="1600200" cy="9140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an</a:t>
            </a:r>
            <a:endParaRPr/>
          </a:p>
        </p:txBody>
      </p:sp>
      <p:sp>
        <p:nvSpPr>
          <p:cNvPr id="161" name="CustomShape 7"/>
          <p:cNvSpPr/>
          <p:nvPr/>
        </p:nvSpPr>
        <p:spPr>
          <a:xfrm>
            <a:off x="3405600" y="2971800"/>
            <a:ext cx="6051240" cy="1309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8000">
                <a:solidFill>
                  <a:srgbClr val="004b8e"/>
                </a:solidFill>
                <a:latin typeface="Brush Script Std"/>
                <a:ea typeface="ＭＳ Ｐゴシック"/>
              </a:rPr>
              <a:t>influential</a:t>
            </a:r>
            <a:endParaRPr/>
          </a:p>
        </p:txBody>
      </p:sp>
      <p:sp>
        <p:nvSpPr>
          <p:cNvPr id="162" name="CustomShape 8"/>
          <p:cNvSpPr/>
          <p:nvPr/>
        </p:nvSpPr>
        <p:spPr>
          <a:xfrm>
            <a:off x="6393960" y="36360"/>
            <a:ext cx="2688120" cy="1420920"/>
          </a:xfrm>
          <a:prstGeom prst="wedgeRoundRectCallout">
            <a:avLst>
              <a:gd fmla="val -6791" name="adj1"/>
              <a:gd fmla="val 14405" name="adj2"/>
            </a:avLst>
          </a:prstGeom>
          <a:solidFill>
            <a:srgbClr val="ffffff"/>
          </a:solidFill>
          <a:ln w="9360">
            <a:solidFill>
              <a:srgbClr val="004b8e"/>
            </a:solidFill>
            <a:round/>
          </a:ln>
        </p:spPr>
      </p:sp>
      <p:sp>
        <p:nvSpPr>
          <p:cNvPr id="163" name="CustomShape 9"/>
          <p:cNvSpPr/>
          <p:nvPr/>
        </p:nvSpPr>
        <p:spPr>
          <a:xfrm>
            <a:off x="6382080" y="-609480"/>
            <a:ext cx="1469880" cy="307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9600">
                <a:solidFill>
                  <a:srgbClr val="004b8e"/>
                </a:solidFill>
                <a:latin typeface="Humanst521 XBd BT"/>
                <a:ea typeface="ＭＳ Ｐゴシック"/>
              </a:rPr>
              <a:t>“</a:t>
            </a:r>
            <a:endParaRPr/>
          </a:p>
        </p:txBody>
      </p:sp>
      <p:sp>
        <p:nvSpPr>
          <p:cNvPr id="164" name="CustomShape 10"/>
          <p:cNvSpPr/>
          <p:nvPr/>
        </p:nvSpPr>
        <p:spPr>
          <a:xfrm>
            <a:off x="7833960" y="131040"/>
            <a:ext cx="1265760" cy="2604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6500">
                <a:solidFill>
                  <a:srgbClr val="004b8e"/>
                </a:solidFill>
                <a:latin typeface="Humanst521 XBd BT"/>
                <a:ea typeface="ＭＳ Ｐゴシック"/>
              </a:rPr>
              <a:t>”</a:t>
            </a:r>
            <a:endParaRPr/>
          </a:p>
        </p:txBody>
      </p:sp>
      <p:sp>
        <p:nvSpPr>
          <p:cNvPr id="165" name="CustomShape 11"/>
          <p:cNvSpPr/>
          <p:nvPr/>
        </p:nvSpPr>
        <p:spPr>
          <a:xfrm>
            <a:off x="6463080" y="230400"/>
            <a:ext cx="2756880" cy="1141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300">
                <a:solidFill>
                  <a:srgbClr val="004b8e"/>
                </a:solidFill>
                <a:latin typeface="Humanst521 XBd BT"/>
              </a:rPr>
              <a:t>JOIN THE ASA </a:t>
            </a:r>
            <a:r>
              <a:rPr lang="en-US" sz="2300">
                <a:solidFill>
                  <a:srgbClr val="004b8e"/>
                </a:solidFill>
                <a:latin typeface="Humanst521 XBd BT"/>
              </a:rPr>
              <a:t>
</a:t>
            </a:r>
            <a:r>
              <a:rPr lang="en-US" sz="2300">
                <a:solidFill>
                  <a:srgbClr val="004b8e"/>
                </a:solidFill>
                <a:latin typeface="Humanst521 XBd BT"/>
              </a:rPr>
              <a:t>OR RENEW YOUR MEMBERSHIP </a:t>
            </a:r>
            <a:endParaRPr/>
          </a:p>
        </p:txBody>
      </p:sp>
    </p:spTree>
  </p:cSld>
  <p:transition advTm="20000" spd="slow">
    <p:dissolve/>
  </p:transition>
  <p:timing>
    <p:tnLst>
      <p:par>
        <p:cTn dur="indefinite" id="375" nodeType="tmRoot" restart="never">
          <p:childTnLst>
            <p:seq>
              <p:cTn dur="indefinite" id="376" nodeType="mainSeq">
                <p:childTnLst>
                  <p:par>
                    <p:cTn fill="hold" id="377" nodeType="clickEffect">
                      <p:stCondLst>
                        <p:cond delay="0"/>
                      </p:stCondLst>
                      <p:childTnLst>
                        <p:par>
                          <p:cTn fill="hold" id="37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79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381"/>
                                        <p:tgtEl>
                                          <p:spTgt spid="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00" fill="hold" id="382"/>
                                        <p:tgtEl>
                                          <p:spTgt spid="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600" fill="freeze" id="383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4" nodeType="afterEffect">
                            <p:stCondLst>
                              <p:cond delay="600"/>
                            </p:stCondLst>
                            <p:childTnLst>
                              <p:par>
                                <p:cTn fill="hold" id="385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600" fill="freeze" id="387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600" fill="freeze" id="39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1" nodeType="afterEffect">
                            <p:stCondLst>
                              <p:cond delay="1200"/>
                            </p:stCondLst>
                            <p:childTnLst>
                              <p:par>
                                <p:cTn fill="hold" id="392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394"/>
                                        <p:tgtEl>
                                          <p:spTgt spid="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00" fill="hold" id="395"/>
                                        <p:tgtEl>
                                          <p:spTgt spid="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600" fill="freeze" id="396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7" nodeType="afterEffect">
                            <p:stCondLst>
                              <p:cond delay="1800"/>
                            </p:stCondLst>
                            <p:childTnLst>
                              <p:par>
                                <p:cTn fill="hold" id="398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500" fill="freeze" id="4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500" fill="hold" id="40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500" fill="hold" id="402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3" nodeType="withEffect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800" fill="freeze" id="40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6" nodeType="afterEffect">
                            <p:stCondLst>
                              <p:cond delay="4600"/>
                            </p:stCondLst>
                            <p:childTnLst>
                              <p:par>
                                <p:cTn fill="hold" id="407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100" fill="hold" id="409"/>
                                        <p:tgtEl>
                                          <p:spTgt spid="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100" fill="hold" id="410"/>
                                        <p:tgtEl>
                                          <p:spTgt spid="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100" fill="freeze" id="41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2" nodeType="afterEffect">
                            <p:stCondLst>
                              <p:cond delay="5700"/>
                            </p:stCondLst>
                            <p:childTnLst>
                              <p:par>
                                <p:cTn fill="hold" id="413" nodeType="after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dur="500" fill="freeze" id="41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57200" y="380880"/>
            <a:ext cx="6248160" cy="58669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800">
                <a:solidFill>
                  <a:srgbClr val="004b8e"/>
                </a:solidFill>
                <a:latin typeface="Humanst521 Bd BT"/>
                <a:ea typeface="ＭＳ Ｐゴシック"/>
              </a:rPr>
              <a:t>MEMBERSHIP IN THE AMERICAN STATISTICAL ASSOCIATION: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d BT"/>
                <a:ea typeface="ＭＳ Ｐゴシック"/>
              </a:rPr>
              <a:t>Regular – $160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d BT"/>
                <a:ea typeface="ＭＳ Ｐゴシック"/>
              </a:rPr>
              <a:t>Post-graduate – $50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d BT"/>
                <a:ea typeface="ＭＳ Ｐゴシック"/>
              </a:rPr>
              <a:t>Student – $15</a:t>
            </a:r>
            <a:endParaRPr/>
          </a:p>
          <a:p>
            <a:endParaRPr/>
          </a:p>
          <a:p>
            <a:r>
              <a:rPr b="1" lang="en-US" sz="2000">
                <a:solidFill>
                  <a:srgbClr val="004b8e"/>
                </a:solidFill>
                <a:latin typeface="Humanst521 Bd BT"/>
                <a:ea typeface="ＭＳ Ｐゴシック"/>
              </a:rPr>
              <a:t>Similar Organizations’ Annual Cost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d BT"/>
                <a:ea typeface="ＭＳ Ｐゴシック"/>
              </a:rPr>
              <a:t>National Society of Professional Engineers – $220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d BT"/>
                <a:ea typeface="ＭＳ Ｐゴシック"/>
              </a:rPr>
              <a:t>American Economic Association – $70–$95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d BT"/>
                <a:ea typeface="ＭＳ Ｐゴシック"/>
              </a:rPr>
              <a:t>American Institute of CPAs – $200–$395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0" y="4721040"/>
            <a:ext cx="9295920" cy="2133360"/>
          </a:xfrm>
          <a:prstGeom prst="rect">
            <a:avLst/>
          </a:prstGeom>
          <a:solidFill>
            <a:srgbClr val="004b8e"/>
          </a:solidFill>
        </p:spPr>
      </p:sp>
      <p:sp>
        <p:nvSpPr>
          <p:cNvPr id="168" name="CustomShape 3"/>
          <p:cNvSpPr/>
          <p:nvPr/>
        </p:nvSpPr>
        <p:spPr>
          <a:xfrm>
            <a:off x="838080" y="5330880"/>
            <a:ext cx="4571640" cy="2817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en-US" sz="4400">
                <a:solidFill>
                  <a:srgbClr val="ffffff"/>
                </a:solidFill>
                <a:latin typeface="Humanst521 Bd BT"/>
              </a:rPr>
              <a:t>www.amstat.org</a:t>
            </a:r>
            <a:endParaRPr/>
          </a:p>
          <a:p>
            <a:r>
              <a:rPr b="1" lang="en-US" sz="4400">
                <a:solidFill>
                  <a:srgbClr val="ffffff"/>
                </a:solidFill>
                <a:latin typeface="Humanst521 Bd BT"/>
              </a:rPr>
              <a:t>Click on Membership</a:t>
            </a:r>
            <a:endParaRPr/>
          </a:p>
        </p:txBody>
      </p:sp>
      <p:sp>
        <p:nvSpPr>
          <p:cNvPr id="169" name="CustomShape 4"/>
          <p:cNvSpPr/>
          <p:nvPr/>
        </p:nvSpPr>
        <p:spPr>
          <a:xfrm>
            <a:off x="5551200" y="6075720"/>
            <a:ext cx="356760" cy="645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</p:spTree>
  </p:cSld>
  <p:transition advTm="20000" spd="slow">
    <p:dissolve/>
  </p:transition>
  <p:timing>
    <p:tnLst>
      <p:par>
        <p:cTn dur="indefinite" id="416" nodeType="tmRoot" restart="never">
          <p:childTnLst>
            <p:seq>
              <p:cTn dur="indefinite" id="417" nodeType="mainSeq">
                <p:childTnLst>
                  <p:par>
                    <p:cTn fill="hold" id="418" nodeType="clickEffect">
                      <p:stCondLst>
                        <p:cond delay="0"/>
                      </p:stCondLst>
                      <p:childTnLst>
                        <p:par>
                          <p:cTn fill="hold" id="419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4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7" st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22"/>
                                        <p:tgtEl>
                                          <p:spTgt spid="166">
                                            <p:txEl>
                                              <p:pRg end="67" st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23"/>
                                        <p:tgtEl>
                                          <p:spTgt spid="166">
                                            <p:txEl>
                                              <p:pRg end="67" st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4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fill="hold" id="4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87" st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27"/>
                                        <p:tgtEl>
                                          <p:spTgt spid="166">
                                            <p:txEl>
                                              <p:pRg end="87" st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28"/>
                                        <p:tgtEl>
                                          <p:spTgt spid="166">
                                            <p:txEl>
                                              <p:pRg end="87" st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9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fill="hold" id="4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01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32"/>
                                        <p:tgtEl>
                                          <p:spTgt spid="166">
                                            <p:txEl>
                                              <p:pRg end="101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33"/>
                                        <p:tgtEl>
                                          <p:spTgt spid="166">
                                            <p:txEl>
                                              <p:pRg end="101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4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fill="hold" id="4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37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37"/>
                                        <p:tgtEl>
                                          <p:spTgt spid="166">
                                            <p:txEl>
                                              <p:pRg end="137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38"/>
                                        <p:tgtEl>
                                          <p:spTgt spid="166">
                                            <p:txEl>
                                              <p:pRg end="137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9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fill="hold" id="4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87" st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42"/>
                                        <p:tgtEl>
                                          <p:spTgt spid="166">
                                            <p:txEl>
                                              <p:pRg end="187" st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43"/>
                                        <p:tgtEl>
                                          <p:spTgt spid="166">
                                            <p:txEl>
                                              <p:pRg end="187" st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4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fill="hold" id="4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27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47"/>
                                        <p:tgtEl>
                                          <p:spTgt spid="166">
                                            <p:txEl>
                                              <p:pRg end="227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48"/>
                                        <p:tgtEl>
                                          <p:spTgt spid="166">
                                            <p:txEl>
                                              <p:pRg end="227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9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fill="hold" id="4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66" st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52"/>
                                        <p:tgtEl>
                                          <p:spTgt spid="166">
                                            <p:txEl>
                                              <p:pRg end="266" st="2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53"/>
                                        <p:tgtEl>
                                          <p:spTgt spid="166">
                                            <p:txEl>
                                              <p:pRg end="266" st="2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4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fill="hold" id="455" nodeType="after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45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063880" y="2209680"/>
            <a:ext cx="6861960" cy="1991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80000"/>
              </a:lnSpc>
            </a:pPr>
            <a:r>
              <a:rPr b="1" lang="en-US" sz="7800">
                <a:solidFill>
                  <a:srgbClr val="004b8e"/>
                </a:solidFill>
                <a:latin typeface="Humanst521 Bd BT"/>
                <a:ea typeface="ＭＳ Ｐゴシック"/>
              </a:rPr>
              <a:t>CAREER </a:t>
            </a:r>
            <a:endParaRPr/>
          </a:p>
          <a:p>
            <a:pPr>
              <a:lnSpc>
                <a:spcPct val="80000"/>
              </a:lnSpc>
            </a:pPr>
            <a:r>
              <a:rPr b="1" lang="en-US" sz="7800">
                <a:solidFill>
                  <a:srgbClr val="004b8e"/>
                </a:solidFill>
                <a:latin typeface="Humanst521 Bd BT"/>
                <a:ea typeface="ＭＳ Ｐゴシック"/>
              </a:rPr>
              <a:t>RESOURCES</a:t>
            </a:r>
            <a:endParaRPr/>
          </a:p>
        </p:txBody>
      </p:sp>
    </p:spTree>
  </p:cSld>
  <p:transition advTm="20000" spd="slow">
    <p:dissolv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52280" y="304920"/>
            <a:ext cx="8534160" cy="4876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STAT</a:t>
            </a:r>
            <a:r>
              <a:rPr b="1" i="1" lang="en-US" sz="4000">
                <a:solidFill>
                  <a:srgbClr val="004b8e"/>
                </a:solidFill>
                <a:latin typeface="Humanst521 BdIt BT"/>
                <a:ea typeface="ＭＳ Ｐゴシック"/>
              </a:rPr>
              <a:t>tr@k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A website for young statistics professionals that offers advice, professional development tips, conference information, industry news, scholarship and award information, and internship listings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8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786400" y="1981080"/>
            <a:ext cx="6203160" cy="44352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descr="" id="85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14880" y="2590920"/>
            <a:ext cx="4343040" cy="35161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transition advTm="20000" spd="slow">
    <p:dissolve/>
  </p:transition>
  <p:timing>
    <p:tnLst>
      <p:par>
        <p:cTn dur="indefinite" id="56" nodeType="tmRoot" restart="never">
          <p:childTnLst>
            <p:seq>
              <p:cTn dur="indefinite" id="57" nodeType="mainSeq">
                <p:childTnLst>
                  <p:par>
                    <p:cTn fill="hold" id="58" nodeType="clickEffect">
                      <p:stCondLst>
                        <p:cond delay="0"/>
                      </p:stCondLst>
                      <p:childTnLst>
                        <p:par>
                          <p:cTn fill="hold" id="59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afterEffect" presetClass="entr" presetID="5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2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3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64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fill="hold" id="66" nodeType="afterEffect" presetClass="exit" presetID="31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800" fill="freeze" id="67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freeze" id="68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freeze" id="69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800" fill="freeze" id="7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Effect">
                            <p:stCondLst>
                              <p:cond delay="8300"/>
                            </p:stCondLst>
                            <p:childTnLst>
                              <p:par>
                                <p:cTn fill="hold" id="73" nodeType="after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fill="freeze" id="7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28600" y="380880"/>
            <a:ext cx="6933960" cy="4876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LearnSTAT on Demand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A program offering webinars taught by top statisticians in their specialties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8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761760"/>
          </a:xfrm>
          <a:prstGeom prst="rect">
            <a:avLst/>
          </a:prstGeom>
        </p:spPr>
      </p:pic>
      <p:pic>
        <p:nvPicPr>
          <p:cNvPr descr="" id="88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49160"/>
            <a:ext cx="9143640" cy="6156000"/>
          </a:xfrm>
          <a:prstGeom prst="rect">
            <a:avLst/>
          </a:prstGeom>
        </p:spPr>
      </p:pic>
    </p:spTree>
  </p:cSld>
  <p:transition advTm="20000" spd="slow">
    <p:dissolve/>
  </p:transition>
  <p:timing>
    <p:tnLst>
      <p:par>
        <p:cTn dur="indefinite" id="76" nodeType="tmRoot" restart="never">
          <p:childTnLst>
            <p:seq>
              <p:cTn dur="indefinite" id="77" nodeType="mainSeq">
                <p:childTnLst>
                  <p:par>
                    <p:cTn fill="hold" id="78" nodeType="clickEffect">
                      <p:stCondLst>
                        <p:cond delay="indefinite"/>
                      </p:stCondLst>
                      <p:childTnLst>
                        <p:par>
                          <p:cTn fill="hold" id="79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80" nodeType="afterEffect" presetClass="entr" presetID="1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82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28600" y="228600"/>
            <a:ext cx="8457840" cy="7140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Continuing Education Courses 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More than three dozen courses that are presented in conjunction with the Joint Statistical Meetings 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90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359760" y="1567800"/>
            <a:ext cx="2733840" cy="349380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pic>
        <p:nvPicPr>
          <p:cNvPr descr="" id="91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146040" y="2044800"/>
            <a:ext cx="2454480" cy="302832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pic>
        <p:nvPicPr>
          <p:cNvPr descr="" id="92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080" y="2790360"/>
            <a:ext cx="2639520" cy="321228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</p:spTree>
  </p:cSld>
  <p:transition advTm="20000" spd="slow">
    <p:dissolve/>
  </p:transition>
  <p:timing>
    <p:tnLst>
      <p:par>
        <p:cTn dur="indefinite" id="83" nodeType="tmRoot" restart="never">
          <p:childTnLst>
            <p:seq>
              <p:cTn dur="indefinite" id="84" nodeType="mainSeq">
                <p:childTnLst>
                  <p:par>
                    <p:cTn fill="hold" id="85" nodeType="clickEffect">
                      <p:stCondLst>
                        <p:cond delay="0"/>
                      </p:stCondLst>
                      <p:childTnLst>
                        <p:par>
                          <p:cTn fill="hold" id="8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87" nodeType="afterEffect" presetClass="entr" presetID="3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800" fill="freeze" id="8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800" fill="hold" id="90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9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9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9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9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fill="hold" id="96" nodeType="afterEffect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800" fill="freeze" id="9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800" fill="hold" id="99"/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1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10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10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10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fill="hold" id="105" nodeType="afterEffect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800" fill="freeze" id="10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800" fill="hold" id="108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10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11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1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1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52280" y="76320"/>
            <a:ext cx="5943240" cy="61718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ASA Sections 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Subject-area and/or industry-area–related groups that, among other activities, offer webinars and lectures to further the development of statistics in specialized fields</a:t>
            </a:r>
            <a:endParaRPr/>
          </a:p>
          <a:p>
            <a:endParaRPr/>
          </a:p>
          <a:p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 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94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684720" y="2286000"/>
            <a:ext cx="3785400" cy="2437920"/>
          </a:xfrm>
          <a:prstGeom prst="rect">
            <a:avLst/>
          </a:prstGeom>
        </p:spPr>
      </p:pic>
      <p:pic>
        <p:nvPicPr>
          <p:cNvPr descr="" id="9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432320" y="2419920"/>
            <a:ext cx="3708000" cy="2170440"/>
          </a:xfrm>
          <a:prstGeom prst="rect">
            <a:avLst/>
          </a:prstGeom>
        </p:spPr>
      </p:pic>
      <p:sp>
        <p:nvSpPr>
          <p:cNvPr id="96" name="CustomShape 2"/>
          <p:cNvSpPr/>
          <p:nvPr/>
        </p:nvSpPr>
        <p:spPr>
          <a:xfrm>
            <a:off x="-76320" y="4724280"/>
            <a:ext cx="9295920" cy="2133000"/>
          </a:xfrm>
          <a:prstGeom prst="rect">
            <a:avLst/>
          </a:prstGeom>
          <a:solidFill>
            <a:srgbClr val="004b8e"/>
          </a:solidFill>
        </p:spPr>
      </p:sp>
      <p:pic>
        <p:nvPicPr>
          <p:cNvPr descr="" id="9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85040" y="5447880"/>
            <a:ext cx="1323720" cy="1064520"/>
          </a:xfrm>
          <a:prstGeom prst="rect">
            <a:avLst/>
          </a:prstGeom>
          <a:ln w="57240">
            <a:solidFill>
              <a:srgbClr val="ffffff"/>
            </a:solidFill>
            <a:miter/>
          </a:ln>
        </p:spPr>
      </p:pic>
      <p:sp>
        <p:nvSpPr>
          <p:cNvPr id="98" name="CustomShape 3"/>
          <p:cNvSpPr/>
          <p:nvPr/>
        </p:nvSpPr>
        <p:spPr>
          <a:xfrm>
            <a:off x="1523880" y="5486400"/>
            <a:ext cx="7467120" cy="2101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200">
                <a:solidFill>
                  <a:srgbClr val="ffffff"/>
                </a:solidFill>
                <a:latin typeface="Humanst521 BT"/>
              </a:rPr>
              <a:t>Career Webinar Sponsored by ASA’s Section for Statistical Programmers and Analysts </a:t>
            </a:r>
            <a:r>
              <a:rPr b="1" lang="en-US" sz="2200">
                <a:solidFill>
                  <a:srgbClr val="ffffff"/>
                </a:solidFill>
                <a:latin typeface="Humanst521 BT"/>
              </a:rPr>
              <a:t>
</a:t>
            </a:r>
            <a:endParaRPr/>
          </a:p>
          <a:p>
            <a:r>
              <a:rPr lang="en-US" sz="2200">
                <a:solidFill>
                  <a:srgbClr val="000000"/>
                </a:solidFill>
                <a:latin typeface="Humanst521 BT"/>
              </a:rPr>
              <a:t> 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99" name="CustomShape 4"/>
          <p:cNvSpPr/>
          <p:nvPr/>
        </p:nvSpPr>
        <p:spPr>
          <a:xfrm>
            <a:off x="6356880" y="168120"/>
            <a:ext cx="2723400" cy="1375560"/>
          </a:xfrm>
          <a:prstGeom prst="wedgeRoundRectCallout">
            <a:avLst>
              <a:gd fmla="val -6791" name="adj1"/>
              <a:gd fmla="val 14405" name="adj2"/>
            </a:avLst>
          </a:prstGeom>
          <a:solidFill>
            <a:srgbClr val="ffffff"/>
          </a:solidFill>
          <a:ln w="9360">
            <a:solidFill>
              <a:srgbClr val="004b8e"/>
            </a:solidFill>
            <a:round/>
          </a:ln>
        </p:spPr>
      </p:sp>
      <p:sp>
        <p:nvSpPr>
          <p:cNvPr id="100" name="CustomShape 5"/>
          <p:cNvSpPr/>
          <p:nvPr/>
        </p:nvSpPr>
        <p:spPr>
          <a:xfrm>
            <a:off x="6426720" y="418320"/>
            <a:ext cx="2793240" cy="1127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700">
                <a:solidFill>
                  <a:srgbClr val="004b8e"/>
                </a:solidFill>
                <a:latin typeface="Humanst521 XBd BT"/>
              </a:rPr>
              <a:t>Also, post your consulting profile when you join the Statistical Consulting Section.</a:t>
            </a:r>
            <a:endParaRPr/>
          </a:p>
        </p:txBody>
      </p:sp>
      <p:sp>
        <p:nvSpPr>
          <p:cNvPr id="101" name="CustomShape 6"/>
          <p:cNvSpPr/>
          <p:nvPr/>
        </p:nvSpPr>
        <p:spPr>
          <a:xfrm>
            <a:off x="6354720" y="-457200"/>
            <a:ext cx="1469880" cy="307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9600">
                <a:solidFill>
                  <a:srgbClr val="004b8e"/>
                </a:solidFill>
                <a:latin typeface="Humanst521 XBd BT"/>
                <a:ea typeface="ＭＳ Ｐゴシック"/>
              </a:rPr>
              <a:t>“</a:t>
            </a:r>
            <a:endParaRPr/>
          </a:p>
        </p:txBody>
      </p:sp>
      <p:sp>
        <p:nvSpPr>
          <p:cNvPr id="102" name="CustomShape 7"/>
          <p:cNvSpPr/>
          <p:nvPr/>
        </p:nvSpPr>
        <p:spPr>
          <a:xfrm>
            <a:off x="7823880" y="259920"/>
            <a:ext cx="1265760" cy="2604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6500">
                <a:solidFill>
                  <a:srgbClr val="004b8e"/>
                </a:solidFill>
                <a:latin typeface="Humanst521 XBd BT"/>
                <a:ea typeface="ＭＳ Ｐゴシック"/>
              </a:rPr>
              <a:t>”</a:t>
            </a:r>
            <a:endParaRPr/>
          </a:p>
        </p:txBody>
      </p:sp>
    </p:spTree>
  </p:cSld>
  <p:transition advTm="20000" spd="slow">
    <p:dissolve/>
  </p:transition>
  <p:timing>
    <p:tnLst>
      <p:par>
        <p:cTn dur="indefinite" id="113" nodeType="tmRoot" restart="never">
          <p:childTnLst>
            <p:seq>
              <p:cTn dur="indefinite" id="114" nodeType="mainSeq">
                <p:childTnLst>
                  <p:par>
                    <p:cTn fill="hold" id="115" nodeType="clickEffect">
                      <p:stCondLst>
                        <p:cond delay="0"/>
                      </p:stCondLst>
                      <p:childTnLst>
                        <p:par>
                          <p:cTn fill="hold" id="11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after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400" fill="freeze" id="119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Effect">
                            <p:stCondLst>
                              <p:cond delay="1400"/>
                            </p:stCondLst>
                            <p:childTnLst>
                              <p:par>
                                <p:cTn fill="hold" id="1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400" fill="freeze" id="12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Effect">
                            <p:stCondLst>
                              <p:cond delay="1800"/>
                            </p:stCondLst>
                            <p:childTnLst>
                              <p:par>
                                <p:cTn fill="hold" id="125" nodeType="after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600" fill="freeze" id="12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Effect">
                            <p:stCondLst>
                              <p:cond delay="4400"/>
                            </p:stCondLst>
                            <p:childTnLst>
                              <p:par>
                                <p:cTn fill="hold" id="129" nodeType="after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dur="1000" fill="freeze" id="13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228600" y="76320"/>
            <a:ext cx="7314840" cy="61718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000">
                <a:solidFill>
                  <a:srgbClr val="004b8e"/>
                </a:solidFill>
                <a:latin typeface="Humanst521 Bd BT"/>
                <a:ea typeface="ＭＳ Ｐゴシック"/>
              </a:rPr>
              <a:t>Basic Member Benefits 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ASA members receive free online access to journals; discounts on workshops; and information about fellowships, awards, and scholarships </a:t>
            </a:r>
            <a:endParaRPr/>
          </a:p>
          <a:p>
            <a:r>
              <a:rPr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 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10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716160" y="2180160"/>
            <a:ext cx="1557000" cy="2007720"/>
          </a:xfrm>
          <a:prstGeom prst="rect">
            <a:avLst/>
          </a:prstGeom>
        </p:spPr>
      </p:pic>
      <p:pic>
        <p:nvPicPr>
          <p:cNvPr descr="" id="10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560" y="2271240"/>
            <a:ext cx="1523520" cy="2010960"/>
          </a:xfrm>
          <a:prstGeom prst="rect">
            <a:avLst/>
          </a:prstGeom>
        </p:spPr>
      </p:pic>
      <p:pic>
        <p:nvPicPr>
          <p:cNvPr descr="" id="10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99720" y="2180880"/>
            <a:ext cx="1531440" cy="1980720"/>
          </a:xfrm>
          <a:prstGeom prst="rect">
            <a:avLst/>
          </a:prstGeom>
        </p:spPr>
      </p:pic>
      <p:pic>
        <p:nvPicPr>
          <p:cNvPr descr="" id="107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980360" y="2395080"/>
            <a:ext cx="1534680" cy="1980720"/>
          </a:xfrm>
          <a:prstGeom prst="rect">
            <a:avLst/>
          </a:prstGeom>
        </p:spPr>
      </p:pic>
      <p:sp>
        <p:nvSpPr>
          <p:cNvPr id="108" name="CustomShape 2"/>
          <p:cNvSpPr/>
          <p:nvPr/>
        </p:nvSpPr>
        <p:spPr>
          <a:xfrm>
            <a:off x="380880" y="4738680"/>
            <a:ext cx="7772040" cy="1858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400">
                <a:solidFill>
                  <a:srgbClr val="004b8e"/>
                </a:solidFill>
                <a:latin typeface="Humanst521 BT"/>
                <a:ea typeface="ＭＳ Ｐゴシック"/>
              </a:rPr>
              <a:t>Student Paper Competitions </a:t>
            </a:r>
            <a:r>
              <a:rPr b="1" lang="en-US" sz="2400">
                <a:solidFill>
                  <a:srgbClr val="004b8e"/>
                </a:solidFill>
                <a:latin typeface="Humanst521 BT"/>
                <a:ea typeface="ＭＳ Ｐゴシック"/>
              </a:rPr>
              <a:t>
</a:t>
            </a:r>
            <a:r>
              <a:rPr i="1" lang="en-US" sz="2000">
                <a:solidFill>
                  <a:srgbClr val="004b8e"/>
                </a:solidFill>
                <a:latin typeface="Humanst521 BT"/>
                <a:ea typeface="ＭＳ Ｐゴシック"/>
              </a:rPr>
              <a:t>http://www.amstat.org/sections/studentpaperawards.cfm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Humanst521 BT"/>
                <a:ea typeface="ＭＳ Ｐゴシック"/>
              </a:rPr>
              <a:t> </a:t>
            </a:r>
            <a:endParaRPr/>
          </a:p>
          <a:p>
            <a:endParaRPr/>
          </a:p>
          <a:p>
            <a:endParaRPr/>
          </a:p>
        </p:txBody>
      </p:sp>
    </p:spTree>
  </p:cSld>
  <p:transition advTm="20000" spd="slow">
    <p:dissolve/>
  </p:transition>
  <p:timing>
    <p:tnLst>
      <p:par>
        <p:cTn dur="indefinite" id="132" nodeType="tmRoot" restart="never">
          <p:childTnLst>
            <p:seq>
              <p:cTn dur="indefinite" id="133" nodeType="mainSeq">
                <p:childTnLst>
                  <p:par>
                    <p:cTn fill="hold" id="134" nodeType="clickEffect">
                      <p:stCondLst>
                        <p:cond delay="0"/>
                      </p:stCondLst>
                      <p:childTnLst>
                        <p:par>
                          <p:cTn fill="hold" id="135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36" nodeType="clickEffect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38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9" nodeType="withEffect" presetClass="emph" presetID="8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fill="hold" id="141" nodeType="afterEffect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4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4" nodeType="withEffect" presetClass="emph" presetID="8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fill="hold" id="146" nodeType="afterEffect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48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9" nodeType="withEffect" presetClass="emph" presetID="8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fill="hold" id="151" nodeType="afterEffect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53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4" nodeType="withEffect" presetClass="emph" presetID="8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155" nodeType="afterEffect">
                            <p:stCondLst>
                              <p:cond delay="8000"/>
                            </p:stCondLst>
                            <p:childTnLst>
                              <p:par>
                                <p:cTn fill="hold" id="1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5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230920" y="2209680"/>
            <a:ext cx="6183720" cy="17960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80000"/>
              </a:lnSpc>
            </a:pPr>
            <a:r>
              <a:rPr b="1" lang="en-US" sz="7000">
                <a:solidFill>
                  <a:srgbClr val="004b8e"/>
                </a:solidFill>
                <a:latin typeface="Humanst521 Bd BT"/>
                <a:ea typeface="ＭＳ Ｐゴシック"/>
              </a:rPr>
              <a:t>CAREER</a:t>
            </a:r>
            <a:r>
              <a:rPr b="1" lang="en-US" sz="7000">
                <a:solidFill>
                  <a:srgbClr val="004b8e"/>
                </a:solidFill>
                <a:latin typeface="Humanst521 Bd BT"/>
                <a:ea typeface="ＭＳ Ｐゴシック"/>
              </a:rPr>
              <a:t>
</a:t>
            </a:r>
            <a:r>
              <a:rPr b="1" lang="en-US" sz="7000">
                <a:solidFill>
                  <a:srgbClr val="004b8e"/>
                </a:solidFill>
                <a:latin typeface="Humanst521 Bd BT"/>
                <a:ea typeface="ＭＳ Ｐゴシック"/>
              </a:rPr>
              <a:t>PLACEMENT</a:t>
            </a:r>
            <a:endParaRPr/>
          </a:p>
        </p:txBody>
      </p:sp>
    </p:spTree>
  </p:cSld>
  <p:transition advTm="20000"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